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dvent Pro Bold" charset="1" panose="02000506040000020004"/>
      <p:regular r:id="rId10"/>
    </p:embeddedFont>
    <p:embeddedFont>
      <p:font typeface="Advent Pro Bold Bold" charset="1" panose="02000506040000020004"/>
      <p:regular r:id="rId11"/>
    </p:embeddedFont>
    <p:embeddedFont>
      <p:font typeface="Advent Pro Bold Italics" charset="1" panose="02000506040000020004"/>
      <p:regular r:id="rId12"/>
    </p:embeddedFont>
    <p:embeddedFont>
      <p:font typeface="Advent Pro Bold Bold Italics" charset="1" panose="02000506040000020004"/>
      <p:regular r:id="rId13"/>
    </p:embeddedFont>
    <p:embeddedFont>
      <p:font typeface="Biryani Bold" charset="1" panose="00000800000000000000"/>
      <p:regular r:id="rId14"/>
    </p:embeddedFont>
    <p:embeddedFont>
      <p:font typeface="Biryani Bold Bold" charset="1" panose="00000900000000000000"/>
      <p:regular r:id="rId15"/>
    </p:embeddedFont>
    <p:embeddedFont>
      <p:font typeface="Biryani Regular" charset="1" panose="00000500000000000000"/>
      <p:regular r:id="rId16"/>
    </p:embeddedFont>
    <p:embeddedFont>
      <p:font typeface="Biryani Regular Bold" charset="1" panose="00000700000000000000"/>
      <p:regular r:id="rId17"/>
    </p:embeddedFont>
    <p:embeddedFont>
      <p:font typeface="Marykate"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0.pn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2.png" Type="http://schemas.openxmlformats.org/officeDocument/2006/relationships/image"/><Relationship Id="rId6" Target="../media/image13.png" Type="http://schemas.openxmlformats.org/officeDocument/2006/relationships/image"/><Relationship Id="rId7" Target="../media/image14.jpeg" Type="http://schemas.openxmlformats.org/officeDocument/2006/relationships/image"/><Relationship Id="rId8" Target="../media/image15.jpeg" Type="http://schemas.openxmlformats.org/officeDocument/2006/relationships/image"/><Relationship Id="rId9" Target="../media/image1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6.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0.pn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058072" y="1295137"/>
            <a:ext cx="14171857" cy="7638806"/>
            <a:chOff x="0" y="0"/>
            <a:chExt cx="18895809" cy="10185074"/>
          </a:xfrm>
        </p:grpSpPr>
        <p:pic>
          <p:nvPicPr>
            <p:cNvPr name="Picture 4" id="4"/>
            <p:cNvPicPr>
              <a:picLocks noChangeAspect="true"/>
            </p:cNvPicPr>
            <p:nvPr/>
          </p:nvPicPr>
          <p:blipFill>
            <a:blip r:embed="rId3"/>
            <a:srcRect l="0" t="3518" r="0" b="28697"/>
            <a:stretch>
              <a:fillRect/>
            </a:stretch>
          </p:blipFill>
          <p:spPr>
            <a:xfrm flipH="false" flipV="false" rot="0">
              <a:off x="0" y="402745"/>
              <a:ext cx="18895809" cy="978233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838892">
              <a:off x="16129734" y="305914"/>
              <a:ext cx="1617713" cy="1523591"/>
            </a:xfrm>
            <a:prstGeom prst="rect">
              <a:avLst/>
            </a:prstGeom>
          </p:spPr>
        </p:pic>
      </p:grpSp>
      <p:sp>
        <p:nvSpPr>
          <p:cNvPr name="TextBox 6" id="6"/>
          <p:cNvSpPr txBox="true"/>
          <p:nvPr/>
        </p:nvSpPr>
        <p:spPr>
          <a:xfrm rot="0">
            <a:off x="3252107" y="3347337"/>
            <a:ext cx="11783786" cy="2209800"/>
          </a:xfrm>
          <a:prstGeom prst="rect">
            <a:avLst/>
          </a:prstGeom>
        </p:spPr>
        <p:txBody>
          <a:bodyPr anchor="t" rtlCol="false" tIns="0" lIns="0" bIns="0" rIns="0">
            <a:spAutoFit/>
          </a:bodyPr>
          <a:lstStyle/>
          <a:p>
            <a:pPr algn="ctr">
              <a:lnSpc>
                <a:spcPts val="16799"/>
              </a:lnSpc>
            </a:pPr>
            <a:r>
              <a:rPr lang="en-US" sz="15999" spc="671">
                <a:solidFill>
                  <a:srgbClr val="000000"/>
                </a:solidFill>
                <a:latin typeface="Marykate"/>
              </a:rPr>
              <a:t>KATA KHAANE</a:t>
            </a: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388606">
            <a:off x="5280821" y="1970635"/>
            <a:ext cx="1260418" cy="1398523"/>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150047">
            <a:off x="2737392" y="8258064"/>
            <a:ext cx="3348950" cy="1351758"/>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531315" y="6145889"/>
            <a:ext cx="2194959" cy="2788054"/>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183691">
            <a:off x="-109045" y="86688"/>
            <a:ext cx="3883048" cy="3049957"/>
          </a:xfrm>
          <a:prstGeom prst="rect">
            <a:avLst/>
          </a:prstGeom>
        </p:spPr>
      </p:pic>
      <p:sp>
        <p:nvSpPr>
          <p:cNvPr name="TextBox 11" id="11"/>
          <p:cNvSpPr txBox="true"/>
          <p:nvPr/>
        </p:nvSpPr>
        <p:spPr>
          <a:xfrm rot="0">
            <a:off x="6850021" y="6842484"/>
            <a:ext cx="10876253" cy="1998980"/>
          </a:xfrm>
          <a:prstGeom prst="rect">
            <a:avLst/>
          </a:prstGeom>
        </p:spPr>
        <p:txBody>
          <a:bodyPr anchor="t" rtlCol="false" tIns="0" lIns="0" bIns="0" rIns="0">
            <a:spAutoFit/>
          </a:bodyPr>
          <a:lstStyle/>
          <a:p>
            <a:pPr algn="ctr">
              <a:lnSpc>
                <a:spcPts val="5319"/>
              </a:lnSpc>
            </a:pPr>
            <a:r>
              <a:rPr lang="en-US" sz="3799">
                <a:solidFill>
                  <a:srgbClr val="000000"/>
                </a:solidFill>
                <a:latin typeface="Marykate"/>
              </a:rPr>
              <a:t>Presenters: Ruby Shrestha</a:t>
            </a:r>
          </a:p>
          <a:p>
            <a:pPr algn="ctr">
              <a:lnSpc>
                <a:spcPts val="5319"/>
              </a:lnSpc>
            </a:pPr>
            <a:r>
              <a:rPr lang="en-US" sz="3799">
                <a:solidFill>
                  <a:srgbClr val="000000"/>
                </a:solidFill>
                <a:latin typeface="Marykate"/>
              </a:rPr>
              <a:t>                                Shambhav Rayamajhi</a:t>
            </a:r>
          </a:p>
          <a:p>
            <a:pPr algn="ctr">
              <a:lnSpc>
                <a:spcPts val="5319"/>
              </a:lnSpc>
            </a:pPr>
            <a:r>
              <a:rPr lang="en-US" sz="3799">
                <a:solidFill>
                  <a:srgbClr val="000000"/>
                </a:solidFill>
                <a:latin typeface="Marykate"/>
              </a:rPr>
              <a:t>                         Yogesh Sapkota</a:t>
            </a:r>
          </a:p>
        </p:txBody>
      </p:sp>
      <p:sp>
        <p:nvSpPr>
          <p:cNvPr name="TextBox 12" id="12"/>
          <p:cNvSpPr txBox="true"/>
          <p:nvPr/>
        </p:nvSpPr>
        <p:spPr>
          <a:xfrm rot="0">
            <a:off x="2242128" y="5452361"/>
            <a:ext cx="6089959" cy="896620"/>
          </a:xfrm>
          <a:prstGeom prst="rect">
            <a:avLst/>
          </a:prstGeom>
        </p:spPr>
        <p:txBody>
          <a:bodyPr anchor="t" rtlCol="false" tIns="0" lIns="0" bIns="0" rIns="0">
            <a:spAutoFit/>
          </a:bodyPr>
          <a:lstStyle/>
          <a:p>
            <a:pPr algn="ctr">
              <a:lnSpc>
                <a:spcPts val="7279"/>
              </a:lnSpc>
            </a:pPr>
            <a:r>
              <a:rPr lang="en-US" sz="5199">
                <a:solidFill>
                  <a:srgbClr val="000000"/>
                </a:solidFill>
                <a:latin typeface="Marykate"/>
              </a:rPr>
              <a:t>Comp 202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88872" y="317960"/>
            <a:ext cx="17710256" cy="9473665"/>
            <a:chOff x="0" y="0"/>
            <a:chExt cx="23613675" cy="12631554"/>
          </a:xfrm>
        </p:grpSpPr>
        <p:pic>
          <p:nvPicPr>
            <p:cNvPr name="Picture 4" id="4"/>
            <p:cNvPicPr>
              <a:picLocks noChangeAspect="true"/>
            </p:cNvPicPr>
            <p:nvPr/>
          </p:nvPicPr>
          <p:blipFill>
            <a:blip r:embed="rId3"/>
            <a:srcRect l="0" t="3518" r="0" b="28697"/>
            <a:stretch>
              <a:fillRect/>
            </a:stretch>
          </p:blipFill>
          <p:spPr>
            <a:xfrm flipH="false" flipV="false" rot="0">
              <a:off x="0" y="406792"/>
              <a:ext cx="23613675" cy="122247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1161" y="0"/>
              <a:ext cx="968329" cy="1895306"/>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57632" y="8054479"/>
            <a:ext cx="1893009" cy="2407642"/>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307161" y="8402479"/>
            <a:ext cx="3904279" cy="2250523"/>
          </a:xfrm>
          <a:prstGeom prst="rect">
            <a:avLst/>
          </a:prstGeom>
        </p:spPr>
      </p:pic>
      <p:sp>
        <p:nvSpPr>
          <p:cNvPr name="TextBox 8" id="8"/>
          <p:cNvSpPr txBox="true"/>
          <p:nvPr/>
        </p:nvSpPr>
        <p:spPr>
          <a:xfrm rot="0">
            <a:off x="853533" y="2749615"/>
            <a:ext cx="16379159" cy="6441025"/>
          </a:xfrm>
          <a:prstGeom prst="rect">
            <a:avLst/>
          </a:prstGeom>
        </p:spPr>
        <p:txBody>
          <a:bodyPr anchor="t" rtlCol="false" tIns="0" lIns="0" bIns="0" rIns="0">
            <a:spAutoFit/>
          </a:bodyPr>
          <a:lstStyle/>
          <a:p>
            <a:pPr marL="719428" indent="-359714" lvl="1">
              <a:lnSpc>
                <a:spcPts val="4665"/>
              </a:lnSpc>
              <a:buFont typeface="Arial"/>
              <a:buChar char="•"/>
            </a:pPr>
            <a:r>
              <a:rPr lang="en-US" sz="3332">
                <a:solidFill>
                  <a:srgbClr val="000000"/>
                </a:solidFill>
                <a:latin typeface="Biryani Bold"/>
              </a:rPr>
              <a:t>Created a GUI by using Tkinter</a:t>
            </a:r>
          </a:p>
          <a:p>
            <a:pPr>
              <a:lnSpc>
                <a:spcPts val="4665"/>
              </a:lnSpc>
            </a:pPr>
            <a:r>
              <a:rPr lang="en-US" sz="3332">
                <a:solidFill>
                  <a:srgbClr val="000000"/>
                </a:solidFill>
                <a:latin typeface="Biryani Bold"/>
              </a:rPr>
              <a:t>        package</a:t>
            </a:r>
          </a:p>
          <a:p>
            <a:pPr>
              <a:lnSpc>
                <a:spcPts val="4665"/>
              </a:lnSpc>
            </a:pPr>
            <a:r>
              <a:rPr lang="en-US" sz="3332">
                <a:solidFill>
                  <a:srgbClr val="000000"/>
                </a:solidFill>
                <a:latin typeface="Biryani Bold"/>
              </a:rPr>
              <a:t>          Takes your position and the</a:t>
            </a:r>
          </a:p>
          <a:p>
            <a:pPr>
              <a:lnSpc>
                <a:spcPts val="4665"/>
              </a:lnSpc>
            </a:pPr>
            <a:r>
              <a:rPr lang="en-US" sz="3332">
                <a:solidFill>
                  <a:srgbClr val="000000"/>
                </a:solidFill>
                <a:latin typeface="Biryani Bold"/>
              </a:rPr>
              <a:t>           number of people as input.             </a:t>
            </a:r>
          </a:p>
          <a:p>
            <a:pPr>
              <a:lnSpc>
                <a:spcPts val="4665"/>
              </a:lnSpc>
            </a:pPr>
          </a:p>
          <a:p>
            <a:pPr>
              <a:lnSpc>
                <a:spcPts val="4665"/>
              </a:lnSpc>
            </a:pPr>
            <a:r>
              <a:rPr lang="en-US" sz="3332">
                <a:solidFill>
                  <a:srgbClr val="000000"/>
                </a:solidFill>
                <a:latin typeface="Biryani Bold"/>
              </a:rPr>
              <a:t>   </a:t>
            </a:r>
          </a:p>
          <a:p>
            <a:pPr>
              <a:lnSpc>
                <a:spcPts val="4665"/>
              </a:lnSpc>
            </a:pPr>
          </a:p>
          <a:p>
            <a:pPr>
              <a:lnSpc>
                <a:spcPts val="4665"/>
              </a:lnSpc>
            </a:pPr>
          </a:p>
          <a:p>
            <a:pPr>
              <a:lnSpc>
                <a:spcPts val="4665"/>
              </a:lnSpc>
            </a:pPr>
          </a:p>
          <a:p>
            <a:pPr>
              <a:lnSpc>
                <a:spcPts val="4665"/>
              </a:lnSpc>
            </a:pPr>
          </a:p>
          <a:p>
            <a:pPr>
              <a:lnSpc>
                <a:spcPts val="4665"/>
              </a:lnSpc>
              <a:spcBef>
                <a:spcPct val="0"/>
              </a:spcBef>
            </a:pPr>
          </a:p>
        </p:txBody>
      </p:sp>
      <p:pic>
        <p:nvPicPr>
          <p:cNvPr name="Picture 9" id="9"/>
          <p:cNvPicPr>
            <a:picLocks noChangeAspect="true"/>
          </p:cNvPicPr>
          <p:nvPr/>
        </p:nvPicPr>
        <p:blipFill>
          <a:blip r:embed="rId10"/>
          <a:srcRect l="0" t="0" r="0" b="0"/>
          <a:stretch>
            <a:fillRect/>
          </a:stretch>
        </p:blipFill>
        <p:spPr>
          <a:xfrm flipH="false" flipV="false" rot="0">
            <a:off x="8495525" y="2123546"/>
            <a:ext cx="8325149" cy="6914332"/>
          </a:xfrm>
          <a:prstGeom prst="rect">
            <a:avLst/>
          </a:prstGeom>
        </p:spPr>
      </p:pic>
      <p:sp>
        <p:nvSpPr>
          <p:cNvPr name="TextBox 10" id="10"/>
          <p:cNvSpPr txBox="true"/>
          <p:nvPr/>
        </p:nvSpPr>
        <p:spPr>
          <a:xfrm rot="0">
            <a:off x="2383776" y="117935"/>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WALKTHROUGH OF OUR CODE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88872" y="317960"/>
            <a:ext cx="17710256" cy="9473665"/>
            <a:chOff x="0" y="0"/>
            <a:chExt cx="23613675" cy="12631554"/>
          </a:xfrm>
        </p:grpSpPr>
        <p:pic>
          <p:nvPicPr>
            <p:cNvPr name="Picture 4" id="4"/>
            <p:cNvPicPr>
              <a:picLocks noChangeAspect="true"/>
            </p:cNvPicPr>
            <p:nvPr/>
          </p:nvPicPr>
          <p:blipFill>
            <a:blip r:embed="rId3"/>
            <a:srcRect l="0" t="3518" r="0" b="28697"/>
            <a:stretch>
              <a:fillRect/>
            </a:stretch>
          </p:blipFill>
          <p:spPr>
            <a:xfrm flipH="false" flipV="false" rot="0">
              <a:off x="0" y="406792"/>
              <a:ext cx="23613675" cy="122247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1161" y="0"/>
              <a:ext cx="968329" cy="1895306"/>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57632" y="8054479"/>
            <a:ext cx="1893009" cy="2407642"/>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307161" y="8402479"/>
            <a:ext cx="3904279" cy="2250523"/>
          </a:xfrm>
          <a:prstGeom prst="rect">
            <a:avLst/>
          </a:prstGeom>
        </p:spPr>
      </p:pic>
      <p:sp>
        <p:nvSpPr>
          <p:cNvPr name="TextBox 8" id="8"/>
          <p:cNvSpPr txBox="true"/>
          <p:nvPr/>
        </p:nvSpPr>
        <p:spPr>
          <a:xfrm rot="0">
            <a:off x="1335098" y="2173860"/>
            <a:ext cx="16379159" cy="4679483"/>
          </a:xfrm>
          <a:prstGeom prst="rect">
            <a:avLst/>
          </a:prstGeom>
        </p:spPr>
        <p:txBody>
          <a:bodyPr anchor="t" rtlCol="false" tIns="0" lIns="0" bIns="0" rIns="0">
            <a:spAutoFit/>
          </a:bodyPr>
          <a:lstStyle/>
          <a:p>
            <a:pPr>
              <a:lnSpc>
                <a:spcPts val="4665"/>
              </a:lnSpc>
            </a:pPr>
            <a:r>
              <a:rPr lang="en-US" sz="3332">
                <a:solidFill>
                  <a:srgbClr val="000000"/>
                </a:solidFill>
                <a:latin typeface="Biryani Bold"/>
              </a:rPr>
              <a:t>    2. Created a CSV file that stores the Name, Longitude, and  Latitude of the</a:t>
            </a:r>
          </a:p>
          <a:p>
            <a:pPr>
              <a:lnSpc>
                <a:spcPts val="4665"/>
              </a:lnSpc>
            </a:pPr>
            <a:r>
              <a:rPr lang="en-US" sz="3332">
                <a:solidFill>
                  <a:srgbClr val="000000"/>
                </a:solidFill>
                <a:latin typeface="Biryani Bold"/>
              </a:rPr>
              <a:t>          diners                   </a:t>
            </a:r>
          </a:p>
          <a:p>
            <a:pPr>
              <a:lnSpc>
                <a:spcPts val="4665"/>
              </a:lnSpc>
            </a:pPr>
            <a:r>
              <a:rPr lang="en-US" sz="3332">
                <a:solidFill>
                  <a:srgbClr val="000000"/>
                </a:solidFill>
                <a:latin typeface="Biryani Bold"/>
              </a:rPr>
              <a:t>                         This can be read by using pandas.</a:t>
            </a:r>
          </a:p>
          <a:p>
            <a:pPr>
              <a:lnSpc>
                <a:spcPts val="4665"/>
              </a:lnSpc>
            </a:pPr>
          </a:p>
          <a:p>
            <a:pPr>
              <a:lnSpc>
                <a:spcPts val="4665"/>
              </a:lnSpc>
            </a:pPr>
            <a:r>
              <a:rPr lang="en-US" sz="3332">
                <a:solidFill>
                  <a:srgbClr val="000000"/>
                </a:solidFill>
                <a:latin typeface="Biryani Bold"/>
              </a:rPr>
              <a:t>     </a:t>
            </a:r>
          </a:p>
          <a:p>
            <a:pPr>
              <a:lnSpc>
                <a:spcPts val="4665"/>
              </a:lnSpc>
            </a:pPr>
          </a:p>
          <a:p>
            <a:pPr>
              <a:lnSpc>
                <a:spcPts val="4665"/>
              </a:lnSpc>
            </a:pPr>
          </a:p>
          <a:p>
            <a:pPr>
              <a:lnSpc>
                <a:spcPts val="4665"/>
              </a:lnSpc>
              <a:spcBef>
                <a:spcPct val="0"/>
              </a:spcBef>
            </a:pPr>
          </a:p>
        </p:txBody>
      </p:sp>
      <p:pic>
        <p:nvPicPr>
          <p:cNvPr name="Picture 9" id="9"/>
          <p:cNvPicPr>
            <a:picLocks noChangeAspect="true"/>
          </p:cNvPicPr>
          <p:nvPr/>
        </p:nvPicPr>
        <p:blipFill>
          <a:blip r:embed="rId10"/>
          <a:srcRect l="0" t="0" r="0" b="0"/>
          <a:stretch>
            <a:fillRect/>
          </a:stretch>
        </p:blipFill>
        <p:spPr>
          <a:xfrm flipH="false" flipV="false" rot="0">
            <a:off x="3564710" y="4100971"/>
            <a:ext cx="8782695" cy="5504744"/>
          </a:xfrm>
          <a:prstGeom prst="rect">
            <a:avLst/>
          </a:prstGeom>
        </p:spPr>
      </p:pic>
      <p:sp>
        <p:nvSpPr>
          <p:cNvPr name="TextBox 10" id="10"/>
          <p:cNvSpPr txBox="true"/>
          <p:nvPr/>
        </p:nvSpPr>
        <p:spPr>
          <a:xfrm rot="0">
            <a:off x="2383776" y="117935"/>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WALKTHROUGH OF OUR CODE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88872" y="317960"/>
            <a:ext cx="17710256" cy="9473665"/>
            <a:chOff x="0" y="0"/>
            <a:chExt cx="23613675" cy="12631554"/>
          </a:xfrm>
        </p:grpSpPr>
        <p:pic>
          <p:nvPicPr>
            <p:cNvPr name="Picture 4" id="4"/>
            <p:cNvPicPr>
              <a:picLocks noChangeAspect="true"/>
            </p:cNvPicPr>
            <p:nvPr/>
          </p:nvPicPr>
          <p:blipFill>
            <a:blip r:embed="rId3"/>
            <a:srcRect l="0" t="3518" r="0" b="28697"/>
            <a:stretch>
              <a:fillRect/>
            </a:stretch>
          </p:blipFill>
          <p:spPr>
            <a:xfrm flipH="false" flipV="false" rot="0">
              <a:off x="0" y="406792"/>
              <a:ext cx="23613675" cy="122247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1161" y="0"/>
              <a:ext cx="968329" cy="1895306"/>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57632" y="8054479"/>
            <a:ext cx="1893009" cy="2407642"/>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307161" y="8402479"/>
            <a:ext cx="3904279" cy="2250523"/>
          </a:xfrm>
          <a:prstGeom prst="rect">
            <a:avLst/>
          </a:prstGeom>
        </p:spPr>
      </p:pic>
      <p:sp>
        <p:nvSpPr>
          <p:cNvPr name="TextBox 8" id="8"/>
          <p:cNvSpPr txBox="true"/>
          <p:nvPr/>
        </p:nvSpPr>
        <p:spPr>
          <a:xfrm rot="0">
            <a:off x="1335098" y="2173860"/>
            <a:ext cx="14367350" cy="5266664"/>
          </a:xfrm>
          <a:prstGeom prst="rect">
            <a:avLst/>
          </a:prstGeom>
        </p:spPr>
        <p:txBody>
          <a:bodyPr anchor="t" rtlCol="false" tIns="0" lIns="0" bIns="0" rIns="0">
            <a:spAutoFit/>
          </a:bodyPr>
          <a:lstStyle/>
          <a:p>
            <a:pPr>
              <a:lnSpc>
                <a:spcPts val="4665"/>
              </a:lnSpc>
            </a:pPr>
            <a:r>
              <a:rPr lang="en-US" sz="3332">
                <a:solidFill>
                  <a:srgbClr val="000000"/>
                </a:solidFill>
                <a:latin typeface="Biryani Bold"/>
              </a:rPr>
              <a:t> 3. Calculated the distance </a:t>
            </a:r>
          </a:p>
          <a:p>
            <a:pPr>
              <a:lnSpc>
                <a:spcPts val="4665"/>
              </a:lnSpc>
            </a:pPr>
            <a:r>
              <a:rPr lang="en-US" sz="3332">
                <a:solidFill>
                  <a:srgbClr val="000000"/>
                </a:solidFill>
                <a:latin typeface="Biryani Bold"/>
              </a:rPr>
              <a:t> The distance is based on the user's and the diner's location.</a:t>
            </a:r>
          </a:p>
          <a:p>
            <a:pPr>
              <a:lnSpc>
                <a:spcPts val="4665"/>
              </a:lnSpc>
            </a:pPr>
          </a:p>
          <a:p>
            <a:pPr>
              <a:lnSpc>
                <a:spcPts val="4665"/>
              </a:lnSpc>
            </a:pPr>
          </a:p>
          <a:p>
            <a:pPr>
              <a:lnSpc>
                <a:spcPts val="4665"/>
              </a:lnSpc>
            </a:pPr>
          </a:p>
          <a:p>
            <a:pPr>
              <a:lnSpc>
                <a:spcPts val="4665"/>
              </a:lnSpc>
            </a:pPr>
          </a:p>
          <a:p>
            <a:pPr>
              <a:lnSpc>
                <a:spcPts val="4665"/>
              </a:lnSpc>
            </a:pPr>
          </a:p>
          <a:p>
            <a:pPr>
              <a:lnSpc>
                <a:spcPts val="4665"/>
              </a:lnSpc>
            </a:pPr>
          </a:p>
          <a:p>
            <a:pPr>
              <a:lnSpc>
                <a:spcPts val="4665"/>
              </a:lnSpc>
              <a:spcBef>
                <a:spcPct val="0"/>
              </a:spcBef>
            </a:pPr>
          </a:p>
        </p:txBody>
      </p:sp>
      <p:pic>
        <p:nvPicPr>
          <p:cNvPr name="Picture 9" id="9"/>
          <p:cNvPicPr>
            <a:picLocks noChangeAspect="true"/>
          </p:cNvPicPr>
          <p:nvPr/>
        </p:nvPicPr>
        <p:blipFill>
          <a:blip r:embed="rId10"/>
          <a:srcRect l="0" t="0" r="0" b="0"/>
          <a:stretch>
            <a:fillRect/>
          </a:stretch>
        </p:blipFill>
        <p:spPr>
          <a:xfrm flipH="false" flipV="false" rot="0">
            <a:off x="2876021" y="3749668"/>
            <a:ext cx="11285503" cy="3690856"/>
          </a:xfrm>
          <a:prstGeom prst="rect">
            <a:avLst/>
          </a:prstGeom>
        </p:spPr>
      </p:pic>
      <p:sp>
        <p:nvSpPr>
          <p:cNvPr name="TextBox 10" id="10"/>
          <p:cNvSpPr txBox="true"/>
          <p:nvPr/>
        </p:nvSpPr>
        <p:spPr>
          <a:xfrm rot="0">
            <a:off x="2383776" y="117935"/>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WALKTHROUGH OF OUR CODE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88872" y="317960"/>
            <a:ext cx="17710256" cy="9473665"/>
            <a:chOff x="0" y="0"/>
            <a:chExt cx="23613675" cy="12631554"/>
          </a:xfrm>
        </p:grpSpPr>
        <p:pic>
          <p:nvPicPr>
            <p:cNvPr name="Picture 4" id="4"/>
            <p:cNvPicPr>
              <a:picLocks noChangeAspect="true"/>
            </p:cNvPicPr>
            <p:nvPr/>
          </p:nvPicPr>
          <p:blipFill>
            <a:blip r:embed="rId3"/>
            <a:srcRect l="0" t="3518" r="0" b="28697"/>
            <a:stretch>
              <a:fillRect/>
            </a:stretch>
          </p:blipFill>
          <p:spPr>
            <a:xfrm flipH="false" flipV="false" rot="0">
              <a:off x="0" y="406792"/>
              <a:ext cx="23613675" cy="122247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1161" y="0"/>
              <a:ext cx="968329" cy="1895306"/>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57632" y="8054479"/>
            <a:ext cx="1893009" cy="2407642"/>
          </a:xfrm>
          <a:prstGeom prst="rect">
            <a:avLst/>
          </a:prstGeom>
        </p:spPr>
      </p:pic>
      <p:sp>
        <p:nvSpPr>
          <p:cNvPr name="TextBox 7" id="7"/>
          <p:cNvSpPr txBox="true"/>
          <p:nvPr/>
        </p:nvSpPr>
        <p:spPr>
          <a:xfrm rot="0">
            <a:off x="2383776" y="117935"/>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WALKTHROUGH OF OUR CODE</a:t>
            </a:r>
          </a:p>
        </p:txBody>
      </p:sp>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307161" y="8402479"/>
            <a:ext cx="3904279" cy="2250523"/>
          </a:xfrm>
          <a:prstGeom prst="rect">
            <a:avLst/>
          </a:prstGeom>
        </p:spPr>
      </p:pic>
      <p:sp>
        <p:nvSpPr>
          <p:cNvPr name="TextBox 9" id="9"/>
          <p:cNvSpPr txBox="true"/>
          <p:nvPr/>
        </p:nvSpPr>
        <p:spPr>
          <a:xfrm rot="0">
            <a:off x="1335098" y="2173860"/>
            <a:ext cx="16379159" cy="9376929"/>
          </a:xfrm>
          <a:prstGeom prst="rect">
            <a:avLst/>
          </a:prstGeom>
        </p:spPr>
        <p:txBody>
          <a:bodyPr anchor="t" rtlCol="false" tIns="0" lIns="0" bIns="0" rIns="0">
            <a:spAutoFit/>
          </a:bodyPr>
          <a:lstStyle/>
          <a:p>
            <a:pPr>
              <a:lnSpc>
                <a:spcPts val="4665"/>
              </a:lnSpc>
            </a:pPr>
            <a:r>
              <a:rPr lang="en-US" sz="3332">
                <a:solidFill>
                  <a:srgbClr val="000000"/>
                </a:solidFill>
                <a:latin typeface="Biryani Bold"/>
              </a:rPr>
              <a:t>     4. Created an array</a:t>
            </a:r>
          </a:p>
          <a:p>
            <a:pPr>
              <a:lnSpc>
                <a:spcPts val="4665"/>
              </a:lnSpc>
            </a:pPr>
            <a:r>
              <a:rPr lang="en-US" sz="3332">
                <a:solidFill>
                  <a:srgbClr val="000000"/>
                </a:solidFill>
                <a:latin typeface="Biryani Bold"/>
              </a:rPr>
              <a:t>                         This stores the diner's name, distance, and the number of seats.</a:t>
            </a:r>
          </a:p>
          <a:p>
            <a:pPr>
              <a:lnSpc>
                <a:spcPts val="4665"/>
              </a:lnSpc>
            </a:pPr>
          </a:p>
          <a:p>
            <a:pPr>
              <a:lnSpc>
                <a:spcPts val="4665"/>
              </a:lnSpc>
            </a:pPr>
            <a:r>
              <a:rPr lang="en-US" sz="3332">
                <a:solidFill>
                  <a:srgbClr val="000000"/>
                </a:solidFill>
                <a:latin typeface="Biryani Bold"/>
              </a:rPr>
              <a:t>    5. The number of seats mentioned above is stored in a queue.</a:t>
            </a:r>
          </a:p>
          <a:p>
            <a:pPr>
              <a:lnSpc>
                <a:spcPts val="4665"/>
              </a:lnSpc>
            </a:pPr>
            <a:r>
              <a:rPr lang="en-US" sz="3332">
                <a:solidFill>
                  <a:srgbClr val="000000"/>
                </a:solidFill>
                <a:latin typeface="Biryani Bold"/>
              </a:rPr>
              <a:t>                          The size of the queue is set to 20. Since this is just a</a:t>
            </a:r>
          </a:p>
          <a:p>
            <a:pPr>
              <a:lnSpc>
                <a:spcPts val="4665"/>
              </a:lnSpc>
            </a:pPr>
            <a:r>
              <a:rPr lang="en-US" sz="3332">
                <a:solidFill>
                  <a:srgbClr val="000000"/>
                </a:solidFill>
                <a:latin typeface="Biryani Bold"/>
              </a:rPr>
              <a:t>                         prototype, we use a random number generator to enqueue.</a:t>
            </a:r>
          </a:p>
          <a:p>
            <a:pPr>
              <a:lnSpc>
                <a:spcPts val="4665"/>
              </a:lnSpc>
            </a:pPr>
          </a:p>
          <a:p>
            <a:pPr>
              <a:lnSpc>
                <a:spcPts val="4665"/>
              </a:lnSpc>
            </a:pPr>
            <a:r>
              <a:rPr lang="en-US" sz="3332">
                <a:solidFill>
                  <a:srgbClr val="000000"/>
                </a:solidFill>
                <a:latin typeface="Biryani Bold"/>
              </a:rPr>
              <a:t>     6. 5. Array is then sorted based on distance</a:t>
            </a:r>
          </a:p>
          <a:p>
            <a:pPr>
              <a:lnSpc>
                <a:spcPts val="4665"/>
              </a:lnSpc>
            </a:pPr>
            <a:r>
              <a:rPr lang="en-US" sz="3332">
                <a:solidFill>
                  <a:srgbClr val="000000"/>
                </a:solidFill>
                <a:latin typeface="Biryani Bold"/>
              </a:rPr>
              <a:t>                         Using quicksort algorithm</a:t>
            </a:r>
          </a:p>
          <a:p>
            <a:pPr>
              <a:lnSpc>
                <a:spcPts val="4665"/>
              </a:lnSpc>
            </a:pPr>
          </a:p>
          <a:p>
            <a:pPr>
              <a:lnSpc>
                <a:spcPts val="4665"/>
              </a:lnSpc>
            </a:pPr>
          </a:p>
          <a:p>
            <a:pPr>
              <a:lnSpc>
                <a:spcPts val="4665"/>
              </a:lnSpc>
            </a:pPr>
          </a:p>
          <a:p>
            <a:pPr>
              <a:lnSpc>
                <a:spcPts val="4665"/>
              </a:lnSpc>
            </a:pPr>
          </a:p>
          <a:p>
            <a:pPr>
              <a:lnSpc>
                <a:spcPts val="4665"/>
              </a:lnSpc>
            </a:pPr>
          </a:p>
          <a:p>
            <a:pPr>
              <a:lnSpc>
                <a:spcPts val="4665"/>
              </a:lnSpc>
            </a:pPr>
          </a:p>
          <a:p>
            <a:pPr>
              <a:lnSpc>
                <a:spcPts val="4665"/>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88872" y="317960"/>
            <a:ext cx="17710256" cy="9473665"/>
            <a:chOff x="0" y="0"/>
            <a:chExt cx="23613675" cy="12631554"/>
          </a:xfrm>
        </p:grpSpPr>
        <p:pic>
          <p:nvPicPr>
            <p:cNvPr name="Picture 4" id="4"/>
            <p:cNvPicPr>
              <a:picLocks noChangeAspect="true"/>
            </p:cNvPicPr>
            <p:nvPr/>
          </p:nvPicPr>
          <p:blipFill>
            <a:blip r:embed="rId3"/>
            <a:srcRect l="0" t="3518" r="0" b="28697"/>
            <a:stretch>
              <a:fillRect/>
            </a:stretch>
          </p:blipFill>
          <p:spPr>
            <a:xfrm flipH="false" flipV="false" rot="0">
              <a:off x="0" y="406792"/>
              <a:ext cx="23613675" cy="1222476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61161" y="0"/>
              <a:ext cx="968329" cy="1895306"/>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57632" y="8054479"/>
            <a:ext cx="1893009" cy="2407642"/>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307161" y="8402479"/>
            <a:ext cx="3904279" cy="2250523"/>
          </a:xfrm>
          <a:prstGeom prst="rect">
            <a:avLst/>
          </a:prstGeom>
        </p:spPr>
      </p:pic>
      <p:sp>
        <p:nvSpPr>
          <p:cNvPr name="TextBox 8" id="8"/>
          <p:cNvSpPr txBox="true"/>
          <p:nvPr/>
        </p:nvSpPr>
        <p:spPr>
          <a:xfrm rot="0">
            <a:off x="1028700" y="2259553"/>
            <a:ext cx="14367350" cy="8202568"/>
          </a:xfrm>
          <a:prstGeom prst="rect">
            <a:avLst/>
          </a:prstGeom>
        </p:spPr>
        <p:txBody>
          <a:bodyPr anchor="t" rtlCol="false" tIns="0" lIns="0" bIns="0" rIns="0">
            <a:spAutoFit/>
          </a:bodyPr>
          <a:lstStyle/>
          <a:p>
            <a:pPr>
              <a:lnSpc>
                <a:spcPts val="4665"/>
              </a:lnSpc>
            </a:pPr>
            <a:r>
              <a:rPr lang="en-US" sz="3332">
                <a:solidFill>
                  <a:srgbClr val="000000"/>
                </a:solidFill>
                <a:latin typeface="Biryani Bold"/>
              </a:rPr>
              <a:t> 7. The sorted list of diners is listed serially, </a:t>
            </a:r>
          </a:p>
          <a:p>
            <a:pPr>
              <a:lnSpc>
                <a:spcPts val="4665"/>
              </a:lnSpc>
            </a:pPr>
            <a:r>
              <a:rPr lang="en-US" sz="3332">
                <a:solidFill>
                  <a:srgbClr val="000000"/>
                </a:solidFill>
                <a:latin typeface="Biryani Bold"/>
              </a:rPr>
              <a:t>     along with the occupied and vacant seats </a:t>
            </a:r>
          </a:p>
          <a:p>
            <a:pPr>
              <a:lnSpc>
                <a:spcPts val="4665"/>
              </a:lnSpc>
            </a:pPr>
            <a:r>
              <a:rPr lang="en-US" sz="3332">
                <a:solidFill>
                  <a:srgbClr val="000000"/>
                </a:solidFill>
                <a:latin typeface="Biryani Bold"/>
              </a:rPr>
              <a:t>     with the option to book.</a:t>
            </a:r>
          </a:p>
          <a:p>
            <a:pPr>
              <a:lnSpc>
                <a:spcPts val="4665"/>
              </a:lnSpc>
            </a:pPr>
          </a:p>
          <a:p>
            <a:pPr>
              <a:lnSpc>
                <a:spcPts val="4665"/>
              </a:lnSpc>
            </a:pPr>
            <a:r>
              <a:rPr lang="en-US" sz="3332">
                <a:solidFill>
                  <a:srgbClr val="000000"/>
                </a:solidFill>
                <a:latin typeface="Biryani Bold"/>
              </a:rPr>
              <a:t>8. When the "book" button is clicked, the </a:t>
            </a:r>
          </a:p>
          <a:p>
            <a:pPr>
              <a:lnSpc>
                <a:spcPts val="4665"/>
              </a:lnSpc>
            </a:pPr>
            <a:r>
              <a:rPr lang="en-US" sz="3332">
                <a:solidFill>
                  <a:srgbClr val="000000"/>
                </a:solidFill>
                <a:latin typeface="Biryani Bold"/>
              </a:rPr>
              <a:t>     program effectively shows the place </a:t>
            </a:r>
          </a:p>
          <a:p>
            <a:pPr>
              <a:lnSpc>
                <a:spcPts val="4665"/>
              </a:lnSpc>
            </a:pPr>
            <a:r>
              <a:rPr lang="en-US" sz="3332">
                <a:solidFill>
                  <a:srgbClr val="000000"/>
                </a:solidFill>
                <a:latin typeface="Biryani Bold"/>
              </a:rPr>
              <a:t>    and the number of seats booked.</a:t>
            </a:r>
          </a:p>
          <a:p>
            <a:pPr>
              <a:lnSpc>
                <a:spcPts val="4665"/>
              </a:lnSpc>
            </a:pPr>
          </a:p>
          <a:p>
            <a:pPr>
              <a:lnSpc>
                <a:spcPts val="4665"/>
              </a:lnSpc>
            </a:pPr>
          </a:p>
          <a:p>
            <a:pPr>
              <a:lnSpc>
                <a:spcPts val="4665"/>
              </a:lnSpc>
            </a:pPr>
          </a:p>
          <a:p>
            <a:pPr>
              <a:lnSpc>
                <a:spcPts val="4665"/>
              </a:lnSpc>
            </a:pPr>
          </a:p>
          <a:p>
            <a:pPr>
              <a:lnSpc>
                <a:spcPts val="4665"/>
              </a:lnSpc>
            </a:pPr>
          </a:p>
          <a:p>
            <a:pPr>
              <a:lnSpc>
                <a:spcPts val="4665"/>
              </a:lnSpc>
            </a:pPr>
          </a:p>
          <a:p>
            <a:pPr>
              <a:lnSpc>
                <a:spcPts val="4665"/>
              </a:lnSpc>
              <a:spcBef>
                <a:spcPct val="0"/>
              </a:spcBef>
            </a:pPr>
          </a:p>
        </p:txBody>
      </p:sp>
      <p:pic>
        <p:nvPicPr>
          <p:cNvPr name="Picture 9" id="9"/>
          <p:cNvPicPr>
            <a:picLocks noChangeAspect="true"/>
          </p:cNvPicPr>
          <p:nvPr/>
        </p:nvPicPr>
        <p:blipFill>
          <a:blip r:embed="rId10"/>
          <a:srcRect l="3384" t="913" r="0" b="913"/>
          <a:stretch>
            <a:fillRect/>
          </a:stretch>
        </p:blipFill>
        <p:spPr>
          <a:xfrm flipH="false" flipV="false" rot="0">
            <a:off x="10355507" y="2529947"/>
            <a:ext cx="7199507" cy="5227106"/>
          </a:xfrm>
          <a:prstGeom prst="rect">
            <a:avLst/>
          </a:prstGeom>
        </p:spPr>
      </p:pic>
      <p:sp>
        <p:nvSpPr>
          <p:cNvPr name="TextBox 10" id="10"/>
          <p:cNvSpPr txBox="true"/>
          <p:nvPr/>
        </p:nvSpPr>
        <p:spPr>
          <a:xfrm rot="0">
            <a:off x="2383776" y="117935"/>
            <a:ext cx="13318671"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WALKTHROUGH OF OUR CODE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2112963" y="1887925"/>
            <a:ext cx="14062075" cy="6887298"/>
            <a:chOff x="0" y="0"/>
            <a:chExt cx="18749433" cy="9183064"/>
          </a:xfrm>
        </p:grpSpPr>
        <p:pic>
          <p:nvPicPr>
            <p:cNvPr name="Picture 4" id="4"/>
            <p:cNvPicPr>
              <a:picLocks noChangeAspect="true"/>
            </p:cNvPicPr>
            <p:nvPr/>
          </p:nvPicPr>
          <p:blipFill>
            <a:blip r:embed="rId3"/>
            <a:srcRect l="0" t="14673" r="7950" b="32971"/>
            <a:stretch>
              <a:fillRect/>
            </a:stretch>
          </p:blipFill>
          <p:spPr>
            <a:xfrm flipH="false" flipV="false" rot="-78066">
              <a:off x="968257" y="961703"/>
              <a:ext cx="16705887" cy="7257036"/>
            </a:xfrm>
            <a:prstGeom prst="rect">
              <a:avLst/>
            </a:prstGeom>
          </p:spPr>
        </p:pic>
        <p:pic>
          <p:nvPicPr>
            <p:cNvPr name="Picture 5" id="5"/>
            <p:cNvPicPr>
              <a:picLocks noChangeAspect="true"/>
            </p:cNvPicPr>
            <p:nvPr/>
          </p:nvPicPr>
          <p:blipFill>
            <a:blip r:embed="rId4">
              <a:alphaModFix amt="57000"/>
            </a:blip>
            <a:srcRect l="0" t="6115" r="3279" b="0"/>
            <a:stretch>
              <a:fillRect/>
            </a:stretch>
          </p:blipFill>
          <p:spPr>
            <a:xfrm flipH="false" flipV="false" rot="-2572215">
              <a:off x="-115252" y="1208538"/>
              <a:ext cx="4042889" cy="1248445"/>
            </a:xfrm>
            <a:prstGeom prst="rect">
              <a:avLst/>
            </a:prstGeom>
          </p:spPr>
        </p:pic>
        <p:pic>
          <p:nvPicPr>
            <p:cNvPr name="Picture 6" id="6"/>
            <p:cNvPicPr>
              <a:picLocks noChangeAspect="true"/>
            </p:cNvPicPr>
            <p:nvPr/>
          </p:nvPicPr>
          <p:blipFill>
            <a:blip r:embed="rId4">
              <a:alphaModFix amt="57000"/>
            </a:blip>
            <a:srcRect l="0" t="6115" r="3279" b="0"/>
            <a:stretch>
              <a:fillRect/>
            </a:stretch>
          </p:blipFill>
          <p:spPr>
            <a:xfrm flipH="false" flipV="false" rot="-2572215">
              <a:off x="14821796" y="6726082"/>
              <a:ext cx="4042889" cy="1248445"/>
            </a:xfrm>
            <a:prstGeom prst="rect">
              <a:avLst/>
            </a:prstGeom>
          </p:spPr>
        </p:pic>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951973">
            <a:off x="-1335923" y="-256851"/>
            <a:ext cx="3799654" cy="2051813"/>
          </a:xfrm>
          <a:prstGeom prst="rect">
            <a:avLst/>
          </a:prstGeom>
        </p:spPr>
      </p:pic>
      <p:sp>
        <p:nvSpPr>
          <p:cNvPr name="TextBox 8" id="8"/>
          <p:cNvSpPr txBox="true"/>
          <p:nvPr/>
        </p:nvSpPr>
        <p:spPr>
          <a:xfrm rot="0">
            <a:off x="2112963" y="3981450"/>
            <a:ext cx="14497466" cy="2076450"/>
          </a:xfrm>
          <a:prstGeom prst="rect">
            <a:avLst/>
          </a:prstGeom>
        </p:spPr>
        <p:txBody>
          <a:bodyPr anchor="t" rtlCol="false" tIns="0" lIns="0" bIns="0" rIns="0">
            <a:spAutoFit/>
          </a:bodyPr>
          <a:lstStyle/>
          <a:p>
            <a:pPr algn="ctr" marL="0" indent="0" lvl="0">
              <a:lnSpc>
                <a:spcPts val="16800"/>
              </a:lnSpc>
              <a:spcBef>
                <a:spcPct val="0"/>
              </a:spcBef>
            </a:pPr>
            <a:r>
              <a:rPr lang="en-US" sz="12000">
                <a:solidFill>
                  <a:srgbClr val="000000"/>
                </a:solidFill>
                <a:latin typeface="Marykate"/>
              </a:rPr>
              <a:t>Any questions</a:t>
            </a:r>
            <a:r>
              <a:rPr lang="en-US" sz="12000" u="none">
                <a:solidFill>
                  <a:srgbClr val="000000"/>
                </a:solidFill>
                <a:latin typeface="Marykate"/>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788375">
            <a:off x="14195568" y="3207071"/>
            <a:ext cx="635583" cy="705224"/>
          </a:xfrm>
          <a:prstGeom prst="rect">
            <a:avLst/>
          </a:prstGeom>
        </p:spPr>
      </p:pic>
      <p:grpSp>
        <p:nvGrpSpPr>
          <p:cNvPr name="Group 4" id="4"/>
          <p:cNvGrpSpPr/>
          <p:nvPr/>
        </p:nvGrpSpPr>
        <p:grpSpPr>
          <a:xfrm rot="0">
            <a:off x="4949567" y="350188"/>
            <a:ext cx="8003785" cy="3396712"/>
            <a:chOff x="0" y="0"/>
            <a:chExt cx="10671714" cy="4528949"/>
          </a:xfrm>
        </p:grpSpPr>
        <p:pic>
          <p:nvPicPr>
            <p:cNvPr name="Picture 5" id="5"/>
            <p:cNvPicPr>
              <a:picLocks noChangeAspect="true"/>
            </p:cNvPicPr>
            <p:nvPr/>
          </p:nvPicPr>
          <p:blipFill>
            <a:blip r:embed="rId5"/>
            <a:srcRect l="11784" t="14673" r="2087" b="54814"/>
            <a:stretch>
              <a:fillRect/>
            </a:stretch>
          </p:blipFill>
          <p:spPr>
            <a:xfrm flipH="false" flipV="false" rot="-78066">
              <a:off x="1340288" y="1203407"/>
              <a:ext cx="8420231" cy="2278268"/>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3029350">
              <a:off x="7756171" y="893672"/>
              <a:ext cx="2940223" cy="1322380"/>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2700000">
              <a:off x="36946" y="2360701"/>
              <a:ext cx="2940223" cy="1322380"/>
            </a:xfrm>
            <a:prstGeom prst="rect">
              <a:avLst/>
            </a:prstGeom>
          </p:spPr>
        </p:pic>
      </p:grpSp>
      <p:grpSp>
        <p:nvGrpSpPr>
          <p:cNvPr name="Group 8" id="8"/>
          <p:cNvGrpSpPr>
            <a:grpSpLocks noChangeAspect="true"/>
          </p:cNvGrpSpPr>
          <p:nvPr/>
        </p:nvGrpSpPr>
        <p:grpSpPr>
          <a:xfrm rot="0">
            <a:off x="12172949" y="3657674"/>
            <a:ext cx="3180055" cy="3167633"/>
            <a:chOff x="0" y="0"/>
            <a:chExt cx="6502400" cy="6477000"/>
          </a:xfrm>
        </p:grpSpPr>
        <p:sp>
          <p:nvSpPr>
            <p:cNvPr name="Freeform 9" id="9"/>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4665" r="-24665" t="0" b="0"/>
              </a:stretch>
            </a:blipFill>
          </p:spPr>
        </p:sp>
        <p:sp>
          <p:nvSpPr>
            <p:cNvPr name="Freeform 10" id="10"/>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name="Group 11" id="11"/>
          <p:cNvGrpSpPr>
            <a:grpSpLocks noChangeAspect="true"/>
          </p:cNvGrpSpPr>
          <p:nvPr/>
        </p:nvGrpSpPr>
        <p:grpSpPr>
          <a:xfrm rot="0">
            <a:off x="7890864" y="3657674"/>
            <a:ext cx="3180055" cy="3167633"/>
            <a:chOff x="0" y="0"/>
            <a:chExt cx="6502400" cy="6477000"/>
          </a:xfrm>
        </p:grpSpPr>
        <p:sp>
          <p:nvSpPr>
            <p:cNvPr name="Freeform 12" id="12"/>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4572" r="-24572" t="0" b="0"/>
              </a:stretch>
            </a:blipFill>
          </p:spPr>
        </p:sp>
        <p:sp>
          <p:nvSpPr>
            <p:cNvPr name="Freeform 13" id="13"/>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grpSp>
        <p:nvGrpSpPr>
          <p:cNvPr name="Group 14" id="14"/>
          <p:cNvGrpSpPr>
            <a:grpSpLocks noChangeAspect="true"/>
          </p:cNvGrpSpPr>
          <p:nvPr/>
        </p:nvGrpSpPr>
        <p:grpSpPr>
          <a:xfrm rot="0">
            <a:off x="3006398" y="3559683"/>
            <a:ext cx="3180055" cy="3167633"/>
            <a:chOff x="0" y="0"/>
            <a:chExt cx="6502400" cy="6477000"/>
          </a:xfrm>
        </p:grpSpPr>
        <p:sp>
          <p:nvSpPr>
            <p:cNvPr name="Freeform 15" id="15"/>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r="223" t="-24999" b="-24999"/>
              </a:stretch>
            </a:blipFill>
          </p:spPr>
        </p:sp>
        <p:sp>
          <p:nvSpPr>
            <p:cNvPr name="Freeform 16" id="16"/>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00000"/>
            </a:solidFill>
          </p:spPr>
        </p:sp>
      </p:grpSp>
      <p:sp>
        <p:nvSpPr>
          <p:cNvPr name="TextBox 17" id="17"/>
          <p:cNvSpPr txBox="true"/>
          <p:nvPr/>
        </p:nvSpPr>
        <p:spPr>
          <a:xfrm rot="0">
            <a:off x="3006398" y="6879717"/>
            <a:ext cx="3384145" cy="1536065"/>
          </a:xfrm>
          <a:prstGeom prst="rect">
            <a:avLst/>
          </a:prstGeom>
        </p:spPr>
        <p:txBody>
          <a:bodyPr anchor="t" rtlCol="false" tIns="0" lIns="0" bIns="0" rIns="0">
            <a:spAutoFit/>
          </a:bodyPr>
          <a:lstStyle/>
          <a:p>
            <a:pPr algn="r">
              <a:lnSpc>
                <a:spcPts val="6160"/>
              </a:lnSpc>
            </a:pPr>
            <a:r>
              <a:rPr lang="en-US" sz="4400">
                <a:solidFill>
                  <a:srgbClr val="000000"/>
                </a:solidFill>
                <a:latin typeface="Advent Pro Bold"/>
              </a:rPr>
              <a:t>Ruby Shrestha</a:t>
            </a:r>
          </a:p>
          <a:p>
            <a:pPr algn="ctr">
              <a:lnSpc>
                <a:spcPts val="6160"/>
              </a:lnSpc>
              <a:spcBef>
                <a:spcPct val="0"/>
              </a:spcBef>
            </a:pPr>
            <a:r>
              <a:rPr lang="en-US" sz="4400">
                <a:solidFill>
                  <a:srgbClr val="000000"/>
                </a:solidFill>
                <a:latin typeface="Advent Pro Bold"/>
              </a:rPr>
              <a:t>23</a:t>
            </a:r>
          </a:p>
        </p:txBody>
      </p:sp>
      <p:sp>
        <p:nvSpPr>
          <p:cNvPr name="TextBox 18" id="18"/>
          <p:cNvSpPr txBox="true"/>
          <p:nvPr/>
        </p:nvSpPr>
        <p:spPr>
          <a:xfrm rot="0">
            <a:off x="7059344" y="6897037"/>
            <a:ext cx="4843097" cy="1536065"/>
          </a:xfrm>
          <a:prstGeom prst="rect">
            <a:avLst/>
          </a:prstGeom>
        </p:spPr>
        <p:txBody>
          <a:bodyPr anchor="t" rtlCol="false" tIns="0" lIns="0" bIns="0" rIns="0">
            <a:spAutoFit/>
          </a:bodyPr>
          <a:lstStyle/>
          <a:p>
            <a:pPr algn="ctr">
              <a:lnSpc>
                <a:spcPts val="6160"/>
              </a:lnSpc>
            </a:pPr>
            <a:r>
              <a:rPr lang="en-US" sz="4400">
                <a:solidFill>
                  <a:srgbClr val="000000"/>
                </a:solidFill>
                <a:latin typeface="Advent Pro Bold"/>
              </a:rPr>
              <a:t>Shambhav Rayamajhi</a:t>
            </a:r>
          </a:p>
          <a:p>
            <a:pPr algn="ctr">
              <a:lnSpc>
                <a:spcPts val="6160"/>
              </a:lnSpc>
              <a:spcBef>
                <a:spcPct val="0"/>
              </a:spcBef>
            </a:pPr>
            <a:r>
              <a:rPr lang="en-US" sz="4400">
                <a:solidFill>
                  <a:srgbClr val="000000"/>
                </a:solidFill>
                <a:latin typeface="Advent Pro Bold"/>
              </a:rPr>
              <a:t>18</a:t>
            </a:r>
          </a:p>
        </p:txBody>
      </p:sp>
      <p:sp>
        <p:nvSpPr>
          <p:cNvPr name="TextBox 19" id="19"/>
          <p:cNvSpPr txBox="true"/>
          <p:nvPr/>
        </p:nvSpPr>
        <p:spPr>
          <a:xfrm rot="0">
            <a:off x="6041396" y="1172615"/>
            <a:ext cx="6205209" cy="1443992"/>
          </a:xfrm>
          <a:prstGeom prst="rect">
            <a:avLst/>
          </a:prstGeom>
        </p:spPr>
        <p:txBody>
          <a:bodyPr anchor="t" rtlCol="false" tIns="0" lIns="0" bIns="0" rIns="0">
            <a:spAutoFit/>
          </a:bodyPr>
          <a:lstStyle/>
          <a:p>
            <a:pPr algn="ctr" marL="0" indent="0" lvl="0">
              <a:lnSpc>
                <a:spcPts val="11759"/>
              </a:lnSpc>
              <a:spcBef>
                <a:spcPct val="0"/>
              </a:spcBef>
            </a:pPr>
            <a:r>
              <a:rPr lang="en-US" sz="8399">
                <a:solidFill>
                  <a:srgbClr val="000000"/>
                </a:solidFill>
                <a:latin typeface="Marykate"/>
              </a:rPr>
              <a:t>MY TEAM</a:t>
            </a:r>
          </a:p>
        </p:txBody>
      </p:sp>
      <p:sp>
        <p:nvSpPr>
          <p:cNvPr name="TextBox 20" id="20"/>
          <p:cNvSpPr txBox="true"/>
          <p:nvPr/>
        </p:nvSpPr>
        <p:spPr>
          <a:xfrm rot="0">
            <a:off x="12172949" y="6897037"/>
            <a:ext cx="3804805" cy="1536065"/>
          </a:xfrm>
          <a:prstGeom prst="rect">
            <a:avLst/>
          </a:prstGeom>
        </p:spPr>
        <p:txBody>
          <a:bodyPr anchor="t" rtlCol="false" tIns="0" lIns="0" bIns="0" rIns="0">
            <a:spAutoFit/>
          </a:bodyPr>
          <a:lstStyle/>
          <a:p>
            <a:pPr algn="ctr">
              <a:lnSpc>
                <a:spcPts val="6160"/>
              </a:lnSpc>
            </a:pPr>
            <a:r>
              <a:rPr lang="en-US" sz="4400">
                <a:solidFill>
                  <a:srgbClr val="000000"/>
                </a:solidFill>
                <a:latin typeface="Advent Pro Bold"/>
              </a:rPr>
              <a:t>Yogesh Sapkota</a:t>
            </a:r>
          </a:p>
          <a:p>
            <a:pPr algn="ctr">
              <a:lnSpc>
                <a:spcPts val="6160"/>
              </a:lnSpc>
              <a:spcBef>
                <a:spcPct val="0"/>
              </a:spcBef>
            </a:pPr>
            <a:r>
              <a:rPr lang="en-US" sz="4400">
                <a:solidFill>
                  <a:srgbClr val="000000"/>
                </a:solidFill>
                <a:latin typeface="Advent Pro Bold"/>
              </a:rPr>
              <a:t>19</a:t>
            </a:r>
          </a:p>
        </p:txBody>
      </p:sp>
      <p:pic>
        <p:nvPicPr>
          <p:cNvPr name="Picture 21" id="2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073368" y="1080761"/>
            <a:ext cx="918025" cy="2576913"/>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3578" r="30865" b="7767"/>
          <a:stretch>
            <a:fillRect/>
          </a:stretch>
        </p:blipFill>
        <p:spPr>
          <a:xfrm flipH="false" flipV="false" rot="0">
            <a:off x="2651442" y="1624746"/>
            <a:ext cx="12567999" cy="11523139"/>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529815" y="2228465"/>
            <a:ext cx="548388" cy="1073358"/>
          </a:xfrm>
          <a:prstGeom prst="rect">
            <a:avLst/>
          </a:prstGeom>
        </p:spPr>
      </p:pic>
      <p:sp>
        <p:nvSpPr>
          <p:cNvPr name="TextBox 5" id="5"/>
          <p:cNvSpPr txBox="true"/>
          <p:nvPr/>
        </p:nvSpPr>
        <p:spPr>
          <a:xfrm rot="0">
            <a:off x="3068560" y="444751"/>
            <a:ext cx="12150881" cy="1783714"/>
          </a:xfrm>
          <a:prstGeom prst="rect">
            <a:avLst/>
          </a:prstGeom>
        </p:spPr>
        <p:txBody>
          <a:bodyPr anchor="t" rtlCol="false" tIns="0" lIns="0" bIns="0" rIns="0">
            <a:spAutoFit/>
          </a:bodyPr>
          <a:lstStyle/>
          <a:p>
            <a:pPr algn="ctr" marL="0" indent="0" lvl="0">
              <a:lnSpc>
                <a:spcPts val="14560"/>
              </a:lnSpc>
              <a:spcBef>
                <a:spcPct val="0"/>
              </a:spcBef>
            </a:pPr>
            <a:r>
              <a:rPr lang="en-US" sz="10400">
                <a:solidFill>
                  <a:srgbClr val="000000"/>
                </a:solidFill>
                <a:latin typeface="Marykate"/>
              </a:rPr>
              <a:t>THE PROJECT</a:t>
            </a:r>
          </a:p>
        </p:txBody>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940726">
            <a:off x="16181977" y="8360898"/>
            <a:ext cx="3362512" cy="1938236"/>
          </a:xfrm>
          <a:prstGeom prst="rect">
            <a:avLst/>
          </a:prstGeom>
        </p:spPr>
      </p:pic>
      <p:sp>
        <p:nvSpPr>
          <p:cNvPr name="TextBox 7" id="7"/>
          <p:cNvSpPr txBox="true"/>
          <p:nvPr/>
        </p:nvSpPr>
        <p:spPr>
          <a:xfrm rot="0">
            <a:off x="7198101" y="3322906"/>
            <a:ext cx="3891798" cy="754870"/>
          </a:xfrm>
          <a:prstGeom prst="rect">
            <a:avLst/>
          </a:prstGeom>
        </p:spPr>
        <p:txBody>
          <a:bodyPr anchor="t" rtlCol="false" tIns="0" lIns="0" bIns="0" rIns="0">
            <a:spAutoFit/>
          </a:bodyPr>
          <a:lstStyle/>
          <a:p>
            <a:pPr>
              <a:lnSpc>
                <a:spcPts val="6167"/>
              </a:lnSpc>
              <a:spcBef>
                <a:spcPct val="0"/>
              </a:spcBef>
            </a:pPr>
            <a:r>
              <a:rPr lang="en-US" sz="4405">
                <a:solidFill>
                  <a:srgbClr val="000000"/>
                </a:solidFill>
                <a:latin typeface="Advent Pro Bold"/>
              </a:rPr>
              <a:t>Description</a:t>
            </a:r>
          </a:p>
        </p:txBody>
      </p:sp>
      <p:sp>
        <p:nvSpPr>
          <p:cNvPr name="TextBox 8" id="8"/>
          <p:cNvSpPr txBox="true"/>
          <p:nvPr/>
        </p:nvSpPr>
        <p:spPr>
          <a:xfrm rot="0">
            <a:off x="2835739" y="5262377"/>
            <a:ext cx="12199403" cy="3635905"/>
          </a:xfrm>
          <a:prstGeom prst="rect">
            <a:avLst/>
          </a:prstGeom>
        </p:spPr>
        <p:txBody>
          <a:bodyPr anchor="t" rtlCol="false" tIns="0" lIns="0" bIns="0" rIns="0">
            <a:spAutoFit/>
          </a:bodyPr>
          <a:lstStyle/>
          <a:p>
            <a:pPr>
              <a:lnSpc>
                <a:spcPts val="4870"/>
              </a:lnSpc>
            </a:pPr>
            <a:r>
              <a:rPr lang="en-US" sz="3479">
                <a:solidFill>
                  <a:srgbClr val="000000"/>
                </a:solidFill>
                <a:latin typeface="Biryani Bold"/>
              </a:rPr>
              <a:t>To avoid lunch time rush hour at KU by showing us the least crowded places one can have their lunch at. By implementation of queues, arrays and sorting algorithms, our project aims to show its users the best possible place to eat if they are looking to save time. </a:t>
            </a:r>
          </a:p>
          <a:p>
            <a:pPr>
              <a:lnSpc>
                <a:spcPts val="4870"/>
              </a:lnSpc>
              <a:spcBef>
                <a:spcPct val="0"/>
              </a:spcBef>
            </a:pPr>
          </a:p>
        </p:txBody>
      </p:sp>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77407" y="755405"/>
            <a:ext cx="2612214" cy="3322370"/>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3540522">
            <a:off x="15551280" y="1246776"/>
            <a:ext cx="2612214" cy="332237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20597" r="0" b="56806"/>
          <a:stretch>
            <a:fillRect/>
          </a:stretch>
        </p:blipFill>
        <p:spPr>
          <a:xfrm flipH="false" flipV="false" rot="0">
            <a:off x="2626489" y="386917"/>
            <a:ext cx="13361009" cy="230583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699596">
            <a:off x="3983574" y="59913"/>
            <a:ext cx="862925" cy="812718"/>
          </a:xfrm>
          <a:prstGeom prst="rect">
            <a:avLst/>
          </a:prstGeom>
        </p:spPr>
      </p:pic>
      <p:sp>
        <p:nvSpPr>
          <p:cNvPr name="TextBox 5" id="5"/>
          <p:cNvSpPr txBox="true"/>
          <p:nvPr/>
        </p:nvSpPr>
        <p:spPr>
          <a:xfrm rot="0">
            <a:off x="3351149" y="502531"/>
            <a:ext cx="12145075" cy="1661160"/>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HOW OUR INTERFACE WORKS</a:t>
            </a:r>
          </a:p>
        </p:txBody>
      </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962300">
            <a:off x="-114841" y="6034"/>
            <a:ext cx="2786716" cy="2854178"/>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100000">
            <a:off x="16114224" y="900445"/>
            <a:ext cx="2290151" cy="1798810"/>
          </a:xfrm>
          <a:prstGeom prst="rect">
            <a:avLst/>
          </a:prstGeom>
        </p:spPr>
      </p:pic>
      <p:grpSp>
        <p:nvGrpSpPr>
          <p:cNvPr name="Group 8" id="8"/>
          <p:cNvGrpSpPr/>
          <p:nvPr/>
        </p:nvGrpSpPr>
        <p:grpSpPr>
          <a:xfrm rot="0">
            <a:off x="1295321" y="5581907"/>
            <a:ext cx="13949706" cy="300201"/>
            <a:chOff x="0" y="0"/>
            <a:chExt cx="18599608" cy="400267"/>
          </a:xfrm>
        </p:grpSpPr>
        <p:sp>
          <p:nvSpPr>
            <p:cNvPr name="AutoShape 9" id="9"/>
            <p:cNvSpPr/>
            <p:nvPr/>
          </p:nvSpPr>
          <p:spPr>
            <a:xfrm rot="0">
              <a:off x="179136" y="179136"/>
              <a:ext cx="18241336" cy="0"/>
            </a:xfrm>
            <a:prstGeom prst="line">
              <a:avLst/>
            </a:prstGeom>
            <a:ln cap="rnd" w="78208">
              <a:solidFill>
                <a:srgbClr val="000000"/>
              </a:solidFill>
              <a:prstDash val="solid"/>
              <a:headEnd type="none" len="sm" w="sm"/>
              <a:tailEnd type="none" len="sm" w="sm"/>
            </a:ln>
          </p:spPr>
        </p:sp>
        <p:grpSp>
          <p:nvGrpSpPr>
            <p:cNvPr name="Group 10" id="10"/>
            <p:cNvGrpSpPr/>
            <p:nvPr/>
          </p:nvGrpSpPr>
          <p:grpSpPr>
            <a:xfrm rot="0">
              <a:off x="0" y="41996"/>
              <a:ext cx="358271" cy="358271"/>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12" id="12"/>
            <p:cNvGrpSpPr/>
            <p:nvPr/>
          </p:nvGrpSpPr>
          <p:grpSpPr>
            <a:xfrm rot="0">
              <a:off x="4744377" y="31459"/>
              <a:ext cx="358271" cy="358271"/>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14" id="14"/>
            <p:cNvGrpSpPr/>
            <p:nvPr/>
          </p:nvGrpSpPr>
          <p:grpSpPr>
            <a:xfrm rot="0">
              <a:off x="9488754" y="31459"/>
              <a:ext cx="358271" cy="358271"/>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16" id="16"/>
            <p:cNvGrpSpPr/>
            <p:nvPr/>
          </p:nvGrpSpPr>
          <p:grpSpPr>
            <a:xfrm rot="0">
              <a:off x="14233131" y="31459"/>
              <a:ext cx="358271" cy="358271"/>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18" id="18"/>
            <p:cNvGrpSpPr/>
            <p:nvPr/>
          </p:nvGrpSpPr>
          <p:grpSpPr>
            <a:xfrm rot="0">
              <a:off x="18241336" y="0"/>
              <a:ext cx="358271" cy="358271"/>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pic>
        <p:nvPicPr>
          <p:cNvPr name="Picture 20" id="2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546427">
            <a:off x="15089633" y="362497"/>
            <a:ext cx="813183" cy="680117"/>
          </a:xfrm>
          <a:prstGeom prst="rect">
            <a:avLst/>
          </a:prstGeom>
        </p:spPr>
      </p:pic>
      <p:sp>
        <p:nvSpPr>
          <p:cNvPr name="TextBox 21" id="21"/>
          <p:cNvSpPr txBox="true"/>
          <p:nvPr/>
        </p:nvSpPr>
        <p:spPr>
          <a:xfrm rot="0">
            <a:off x="1153608" y="6980830"/>
            <a:ext cx="4260170" cy="1325343"/>
          </a:xfrm>
          <a:prstGeom prst="rect">
            <a:avLst/>
          </a:prstGeom>
        </p:spPr>
        <p:txBody>
          <a:bodyPr anchor="t" rtlCol="false" tIns="0" lIns="0" bIns="0" rIns="0">
            <a:spAutoFit/>
          </a:bodyPr>
          <a:lstStyle/>
          <a:p>
            <a:pPr algn="l" marL="0" indent="0" lvl="0">
              <a:lnSpc>
                <a:spcPts val="3599"/>
              </a:lnSpc>
              <a:spcBef>
                <a:spcPct val="0"/>
              </a:spcBef>
            </a:pPr>
            <a:r>
              <a:rPr lang="en-US" sz="2571">
                <a:solidFill>
                  <a:srgbClr val="000000"/>
                </a:solidFill>
                <a:latin typeface="Biryani Bold"/>
              </a:rPr>
              <a:t>the user inputs their precise location by left clicking on the map</a:t>
            </a:r>
          </a:p>
        </p:txBody>
      </p:sp>
      <p:sp>
        <p:nvSpPr>
          <p:cNvPr name="TextBox 22" id="22"/>
          <p:cNvSpPr txBox="true"/>
          <p:nvPr/>
        </p:nvSpPr>
        <p:spPr>
          <a:xfrm rot="0">
            <a:off x="5122307" y="3932050"/>
            <a:ext cx="3633090" cy="486823"/>
          </a:xfrm>
          <a:prstGeom prst="rect">
            <a:avLst/>
          </a:prstGeom>
        </p:spPr>
        <p:txBody>
          <a:bodyPr anchor="t" rtlCol="false" tIns="0" lIns="0" bIns="0" rIns="0">
            <a:spAutoFit/>
          </a:bodyPr>
          <a:lstStyle/>
          <a:p>
            <a:pPr marL="0" indent="0" lvl="0">
              <a:lnSpc>
                <a:spcPts val="3435"/>
              </a:lnSpc>
            </a:pPr>
            <a:r>
              <a:rPr lang="en-US" sz="3994" spc="39">
                <a:solidFill>
                  <a:srgbClr val="000000"/>
                </a:solidFill>
                <a:latin typeface="Marykate"/>
              </a:rPr>
              <a:t>How many of you??</a:t>
            </a:r>
          </a:p>
        </p:txBody>
      </p:sp>
      <p:sp>
        <p:nvSpPr>
          <p:cNvPr name="TextBox 23" id="23"/>
          <p:cNvSpPr txBox="true"/>
          <p:nvPr/>
        </p:nvSpPr>
        <p:spPr>
          <a:xfrm rot="0">
            <a:off x="5122307" y="4591953"/>
            <a:ext cx="3416570" cy="877668"/>
          </a:xfrm>
          <a:prstGeom prst="rect">
            <a:avLst/>
          </a:prstGeom>
        </p:spPr>
        <p:txBody>
          <a:bodyPr anchor="t" rtlCol="false" tIns="0" lIns="0" bIns="0" rIns="0">
            <a:spAutoFit/>
          </a:bodyPr>
          <a:lstStyle/>
          <a:p>
            <a:pPr algn="l" marL="0" indent="0" lvl="0">
              <a:lnSpc>
                <a:spcPts val="3599"/>
              </a:lnSpc>
              <a:spcBef>
                <a:spcPct val="0"/>
              </a:spcBef>
            </a:pPr>
            <a:r>
              <a:rPr lang="en-US" sz="2571">
                <a:solidFill>
                  <a:srgbClr val="000000"/>
                </a:solidFill>
                <a:latin typeface="Biryani Bold"/>
              </a:rPr>
              <a:t>the user enters the no. of seats required</a:t>
            </a:r>
          </a:p>
        </p:txBody>
      </p:sp>
      <p:sp>
        <p:nvSpPr>
          <p:cNvPr name="TextBox 24" id="24"/>
          <p:cNvSpPr txBox="true"/>
          <p:nvPr/>
        </p:nvSpPr>
        <p:spPr>
          <a:xfrm rot="0">
            <a:off x="8270174" y="5846307"/>
            <a:ext cx="2916838" cy="915448"/>
          </a:xfrm>
          <a:prstGeom prst="rect">
            <a:avLst/>
          </a:prstGeom>
        </p:spPr>
        <p:txBody>
          <a:bodyPr anchor="t" rtlCol="false" tIns="0" lIns="0" bIns="0" rIns="0">
            <a:spAutoFit/>
          </a:bodyPr>
          <a:lstStyle/>
          <a:p>
            <a:pPr marL="0" indent="0" lvl="0">
              <a:lnSpc>
                <a:spcPts val="3435"/>
              </a:lnSpc>
            </a:pPr>
            <a:r>
              <a:rPr lang="en-US" sz="3994" spc="39">
                <a:solidFill>
                  <a:srgbClr val="000000"/>
                </a:solidFill>
                <a:latin typeface="Marykate"/>
              </a:rPr>
              <a:t>calculates the closest eateries </a:t>
            </a:r>
          </a:p>
        </p:txBody>
      </p:sp>
      <p:sp>
        <p:nvSpPr>
          <p:cNvPr name="TextBox 25" id="25"/>
          <p:cNvSpPr txBox="true"/>
          <p:nvPr/>
        </p:nvSpPr>
        <p:spPr>
          <a:xfrm rot="0">
            <a:off x="8270174" y="6828430"/>
            <a:ext cx="3558283" cy="1325343"/>
          </a:xfrm>
          <a:prstGeom prst="rect">
            <a:avLst/>
          </a:prstGeom>
        </p:spPr>
        <p:txBody>
          <a:bodyPr anchor="t" rtlCol="false" tIns="0" lIns="0" bIns="0" rIns="0">
            <a:spAutoFit/>
          </a:bodyPr>
          <a:lstStyle/>
          <a:p>
            <a:pPr algn="l" marL="0" indent="0" lvl="0">
              <a:lnSpc>
                <a:spcPts val="3599"/>
              </a:lnSpc>
              <a:spcBef>
                <a:spcPct val="0"/>
              </a:spcBef>
            </a:pPr>
            <a:r>
              <a:rPr lang="en-US" sz="2571">
                <a:solidFill>
                  <a:srgbClr val="000000"/>
                </a:solidFill>
                <a:latin typeface="Biryani Bold"/>
              </a:rPr>
              <a:t>the algorithm sorts out the closest places you can dine </a:t>
            </a:r>
          </a:p>
        </p:txBody>
      </p:sp>
      <p:sp>
        <p:nvSpPr>
          <p:cNvPr name="TextBox 26" id="26"/>
          <p:cNvSpPr txBox="true"/>
          <p:nvPr/>
        </p:nvSpPr>
        <p:spPr>
          <a:xfrm rot="0">
            <a:off x="11970170" y="3330927"/>
            <a:ext cx="2791930" cy="486823"/>
          </a:xfrm>
          <a:prstGeom prst="rect">
            <a:avLst/>
          </a:prstGeom>
        </p:spPr>
        <p:txBody>
          <a:bodyPr anchor="t" rtlCol="false" tIns="0" lIns="0" bIns="0" rIns="0">
            <a:spAutoFit/>
          </a:bodyPr>
          <a:lstStyle/>
          <a:p>
            <a:pPr marL="0" indent="0" lvl="0">
              <a:lnSpc>
                <a:spcPts val="3435"/>
              </a:lnSpc>
            </a:pPr>
            <a:r>
              <a:rPr lang="en-US" sz="3994" spc="39">
                <a:solidFill>
                  <a:srgbClr val="000000"/>
                </a:solidFill>
                <a:latin typeface="Marykate"/>
              </a:rPr>
              <a:t>Results:</a:t>
            </a:r>
          </a:p>
        </p:txBody>
      </p:sp>
      <p:sp>
        <p:nvSpPr>
          <p:cNvPr name="TextBox 27" id="27"/>
          <p:cNvSpPr txBox="true"/>
          <p:nvPr/>
        </p:nvSpPr>
        <p:spPr>
          <a:xfrm rot="0">
            <a:off x="11970170" y="3905225"/>
            <a:ext cx="3274857" cy="1773018"/>
          </a:xfrm>
          <a:prstGeom prst="rect">
            <a:avLst/>
          </a:prstGeom>
        </p:spPr>
        <p:txBody>
          <a:bodyPr anchor="t" rtlCol="false" tIns="0" lIns="0" bIns="0" rIns="0">
            <a:spAutoFit/>
          </a:bodyPr>
          <a:lstStyle/>
          <a:p>
            <a:pPr algn="l" marL="0" indent="0" lvl="0">
              <a:lnSpc>
                <a:spcPts val="3599"/>
              </a:lnSpc>
              <a:spcBef>
                <a:spcPct val="0"/>
              </a:spcBef>
            </a:pPr>
            <a:r>
              <a:rPr lang="en-US" sz="2571">
                <a:solidFill>
                  <a:srgbClr val="000000"/>
                </a:solidFill>
                <a:latin typeface="Biryani Bold"/>
              </a:rPr>
              <a:t>upon which one can view the options readily available</a:t>
            </a:r>
          </a:p>
        </p:txBody>
      </p:sp>
      <p:sp>
        <p:nvSpPr>
          <p:cNvPr name="TextBox 28" id="28"/>
          <p:cNvSpPr txBox="true"/>
          <p:nvPr/>
        </p:nvSpPr>
        <p:spPr>
          <a:xfrm rot="0">
            <a:off x="14840604" y="5846307"/>
            <a:ext cx="2293788" cy="486823"/>
          </a:xfrm>
          <a:prstGeom prst="rect">
            <a:avLst/>
          </a:prstGeom>
        </p:spPr>
        <p:txBody>
          <a:bodyPr anchor="t" rtlCol="false" tIns="0" lIns="0" bIns="0" rIns="0">
            <a:spAutoFit/>
          </a:bodyPr>
          <a:lstStyle/>
          <a:p>
            <a:pPr algn="just" marL="0" indent="0" lvl="0">
              <a:lnSpc>
                <a:spcPts val="3435"/>
              </a:lnSpc>
            </a:pPr>
            <a:r>
              <a:rPr lang="en-US" sz="3994" spc="39">
                <a:solidFill>
                  <a:srgbClr val="000000"/>
                </a:solidFill>
                <a:latin typeface="Marykate"/>
              </a:rPr>
              <a:t>Booking!!!</a:t>
            </a:r>
          </a:p>
        </p:txBody>
      </p:sp>
      <p:sp>
        <p:nvSpPr>
          <p:cNvPr name="TextBox 29" id="29"/>
          <p:cNvSpPr txBox="true"/>
          <p:nvPr/>
        </p:nvSpPr>
        <p:spPr>
          <a:xfrm rot="0">
            <a:off x="14840604" y="6380755"/>
            <a:ext cx="2293788" cy="2220693"/>
          </a:xfrm>
          <a:prstGeom prst="rect">
            <a:avLst/>
          </a:prstGeom>
        </p:spPr>
        <p:txBody>
          <a:bodyPr anchor="t" rtlCol="false" tIns="0" lIns="0" bIns="0" rIns="0">
            <a:spAutoFit/>
          </a:bodyPr>
          <a:lstStyle/>
          <a:p>
            <a:pPr algn="l" marL="0" indent="0" lvl="0">
              <a:lnSpc>
                <a:spcPts val="3599"/>
              </a:lnSpc>
              <a:spcBef>
                <a:spcPct val="0"/>
              </a:spcBef>
            </a:pPr>
            <a:r>
              <a:rPr lang="en-US" sz="2571">
                <a:solidFill>
                  <a:srgbClr val="000000"/>
                </a:solidFill>
                <a:latin typeface="Biryani Bold"/>
              </a:rPr>
              <a:t>the user can choose which place to eat at and book their choice </a:t>
            </a:r>
          </a:p>
        </p:txBody>
      </p:sp>
      <p:sp>
        <p:nvSpPr>
          <p:cNvPr name="TextBox 30" id="30"/>
          <p:cNvSpPr txBox="true"/>
          <p:nvPr/>
        </p:nvSpPr>
        <p:spPr>
          <a:xfrm rot="0">
            <a:off x="1153608" y="5932556"/>
            <a:ext cx="2598033" cy="915448"/>
          </a:xfrm>
          <a:prstGeom prst="rect">
            <a:avLst/>
          </a:prstGeom>
        </p:spPr>
        <p:txBody>
          <a:bodyPr anchor="t" rtlCol="false" tIns="0" lIns="0" bIns="0" rIns="0">
            <a:spAutoFit/>
          </a:bodyPr>
          <a:lstStyle/>
          <a:p>
            <a:pPr marL="0" indent="0" lvl="0">
              <a:lnSpc>
                <a:spcPts val="3435"/>
              </a:lnSpc>
            </a:pPr>
            <a:r>
              <a:rPr lang="en-US" sz="3994" spc="39">
                <a:solidFill>
                  <a:srgbClr val="000000"/>
                </a:solidFill>
                <a:latin typeface="Marykate"/>
              </a:rPr>
              <a:t>Where are you???</a:t>
            </a:r>
          </a:p>
        </p:txBody>
      </p:sp>
      <p:pic>
        <p:nvPicPr>
          <p:cNvPr name="Picture 31" id="3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9728699">
            <a:off x="2944558" y="1999600"/>
            <a:ext cx="813183" cy="680117"/>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745181">
            <a:off x="1532528" y="1862283"/>
            <a:ext cx="15107837" cy="7399490"/>
            <a:chOff x="0" y="0"/>
            <a:chExt cx="20143783" cy="9865987"/>
          </a:xfrm>
        </p:grpSpPr>
        <p:pic>
          <p:nvPicPr>
            <p:cNvPr name="Picture 4" id="4"/>
            <p:cNvPicPr>
              <a:picLocks noChangeAspect="true"/>
            </p:cNvPicPr>
            <p:nvPr/>
          </p:nvPicPr>
          <p:blipFill>
            <a:blip r:embed="rId3">
              <a:alphaModFix amt="57000"/>
            </a:blip>
            <a:srcRect l="0" t="6115" r="3279" b="0"/>
            <a:stretch>
              <a:fillRect/>
            </a:stretch>
          </p:blipFill>
          <p:spPr>
            <a:xfrm flipH="false" flipV="false" rot="-2572215">
              <a:off x="-123823" y="1298414"/>
              <a:ext cx="4343549" cy="1341288"/>
            </a:xfrm>
            <a:prstGeom prst="rect">
              <a:avLst/>
            </a:prstGeom>
          </p:spPr>
        </p:pic>
        <p:pic>
          <p:nvPicPr>
            <p:cNvPr name="Picture 5" id="5"/>
            <p:cNvPicPr>
              <a:picLocks noChangeAspect="true"/>
            </p:cNvPicPr>
            <p:nvPr/>
          </p:nvPicPr>
          <p:blipFill>
            <a:blip r:embed="rId3">
              <a:alphaModFix amt="57000"/>
            </a:blip>
            <a:srcRect l="0" t="6115" r="3279" b="0"/>
            <a:stretch>
              <a:fillRect/>
            </a:stretch>
          </p:blipFill>
          <p:spPr>
            <a:xfrm flipH="false" flipV="false" rot="-2572215">
              <a:off x="15924058" y="7226284"/>
              <a:ext cx="4343549" cy="1341288"/>
            </a:xfrm>
            <a:prstGeom prst="rect">
              <a:avLst/>
            </a:prstGeom>
          </p:spPr>
        </p:pic>
      </p:grpSp>
      <p:pic>
        <p:nvPicPr>
          <p:cNvPr name="Picture 6" id="6"/>
          <p:cNvPicPr>
            <a:picLocks noChangeAspect="true"/>
          </p:cNvPicPr>
          <p:nvPr/>
        </p:nvPicPr>
        <p:blipFill>
          <a:blip r:embed="rId4"/>
          <a:srcRect l="0" t="959" r="0" b="959"/>
          <a:stretch>
            <a:fillRect/>
          </a:stretch>
        </p:blipFill>
        <p:spPr>
          <a:xfrm flipH="false" flipV="false" rot="0">
            <a:off x="3524070" y="1349461"/>
            <a:ext cx="11239861" cy="8425134"/>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332398" y="3922537"/>
            <a:ext cx="3147087" cy="1421561"/>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983108">
            <a:off x="8357030" y="8675632"/>
            <a:ext cx="1458834" cy="658965"/>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3882011" y="8084330"/>
            <a:ext cx="1092334" cy="1690266"/>
          </a:xfrm>
          <a:prstGeom prst="rect">
            <a:avLst/>
          </a:prstGeom>
        </p:spPr>
      </p:pic>
      <p:sp>
        <p:nvSpPr>
          <p:cNvPr name="TextBox 10" id="10"/>
          <p:cNvSpPr txBox="true"/>
          <p:nvPr/>
        </p:nvSpPr>
        <p:spPr>
          <a:xfrm rot="0">
            <a:off x="1734926" y="4928933"/>
            <a:ext cx="3147087" cy="1189990"/>
          </a:xfrm>
          <a:prstGeom prst="rect">
            <a:avLst/>
          </a:prstGeom>
        </p:spPr>
        <p:txBody>
          <a:bodyPr anchor="t" rtlCol="false" tIns="0" lIns="0" bIns="0" rIns="0">
            <a:spAutoFit/>
          </a:bodyPr>
          <a:lstStyle/>
          <a:p>
            <a:pPr algn="ctr">
              <a:lnSpc>
                <a:spcPts val="4759"/>
              </a:lnSpc>
            </a:pPr>
            <a:r>
              <a:rPr lang="en-US" sz="3399">
                <a:solidFill>
                  <a:srgbClr val="000000"/>
                </a:solidFill>
                <a:latin typeface="Marykate"/>
              </a:rPr>
              <a:t>1) choose your location</a:t>
            </a:r>
          </a:p>
        </p:txBody>
      </p:sp>
      <p:sp>
        <p:nvSpPr>
          <p:cNvPr name="TextBox 11" id="11"/>
          <p:cNvSpPr txBox="true"/>
          <p:nvPr/>
        </p:nvSpPr>
        <p:spPr>
          <a:xfrm rot="0">
            <a:off x="5363415" y="8415200"/>
            <a:ext cx="3170188" cy="589915"/>
          </a:xfrm>
          <a:prstGeom prst="rect">
            <a:avLst/>
          </a:prstGeom>
        </p:spPr>
        <p:txBody>
          <a:bodyPr anchor="t" rtlCol="false" tIns="0" lIns="0" bIns="0" rIns="0">
            <a:spAutoFit/>
          </a:bodyPr>
          <a:lstStyle/>
          <a:p>
            <a:pPr algn="ctr">
              <a:lnSpc>
                <a:spcPts val="4759"/>
              </a:lnSpc>
            </a:pPr>
            <a:r>
              <a:rPr lang="en-US" sz="3399">
                <a:solidFill>
                  <a:srgbClr val="000000"/>
                </a:solidFill>
                <a:latin typeface="Marykate"/>
              </a:rPr>
              <a:t>2) enter no. of people</a:t>
            </a:r>
          </a:p>
        </p:txBody>
      </p:sp>
      <p:sp>
        <p:nvSpPr>
          <p:cNvPr name="TextBox 12" id="12"/>
          <p:cNvSpPr txBox="true"/>
          <p:nvPr/>
        </p:nvSpPr>
        <p:spPr>
          <a:xfrm rot="0">
            <a:off x="13028301" y="7751272"/>
            <a:ext cx="1399877" cy="589915"/>
          </a:xfrm>
          <a:prstGeom prst="rect">
            <a:avLst/>
          </a:prstGeom>
        </p:spPr>
        <p:txBody>
          <a:bodyPr anchor="t" rtlCol="false" tIns="0" lIns="0" bIns="0" rIns="0">
            <a:spAutoFit/>
          </a:bodyPr>
          <a:lstStyle/>
          <a:p>
            <a:pPr algn="ctr">
              <a:lnSpc>
                <a:spcPts val="4759"/>
              </a:lnSpc>
            </a:pPr>
            <a:r>
              <a:rPr lang="en-US" sz="3399">
                <a:solidFill>
                  <a:srgbClr val="000000"/>
                </a:solidFill>
                <a:latin typeface="Marykate"/>
              </a:rPr>
              <a:t>3) submit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526213">
            <a:off x="-322966" y="731631"/>
            <a:ext cx="18933931" cy="9273428"/>
            <a:chOff x="0" y="0"/>
            <a:chExt cx="25245241" cy="12364570"/>
          </a:xfrm>
        </p:grpSpPr>
        <p:pic>
          <p:nvPicPr>
            <p:cNvPr name="Picture 4" id="4"/>
            <p:cNvPicPr>
              <a:picLocks noChangeAspect="true"/>
            </p:cNvPicPr>
            <p:nvPr/>
          </p:nvPicPr>
          <p:blipFill>
            <a:blip r:embed="rId3">
              <a:alphaModFix amt="57000"/>
            </a:blip>
            <a:srcRect l="0" t="6115" r="3279" b="0"/>
            <a:stretch>
              <a:fillRect/>
            </a:stretch>
          </p:blipFill>
          <p:spPr>
            <a:xfrm flipH="false" flipV="false" rot="-2572215">
              <a:off x="-155181" y="1627241"/>
              <a:ext cx="5443562" cy="1680973"/>
            </a:xfrm>
            <a:prstGeom prst="rect">
              <a:avLst/>
            </a:prstGeom>
          </p:spPr>
        </p:pic>
        <p:pic>
          <p:nvPicPr>
            <p:cNvPr name="Picture 5" id="5"/>
            <p:cNvPicPr>
              <a:picLocks noChangeAspect="true"/>
            </p:cNvPicPr>
            <p:nvPr/>
          </p:nvPicPr>
          <p:blipFill>
            <a:blip r:embed="rId3">
              <a:alphaModFix amt="57000"/>
            </a:blip>
            <a:srcRect l="0" t="6115" r="3279" b="0"/>
            <a:stretch>
              <a:fillRect/>
            </a:stretch>
          </p:blipFill>
          <p:spPr>
            <a:xfrm flipH="false" flipV="false" rot="-2572215">
              <a:off x="19956861" y="9056357"/>
              <a:ext cx="5443562" cy="1680973"/>
            </a:xfrm>
            <a:prstGeom prst="rect">
              <a:avLst/>
            </a:prstGeom>
          </p:spPr>
        </p:pic>
      </p:grpSp>
      <p:pic>
        <p:nvPicPr>
          <p:cNvPr name="Picture 6" id="6"/>
          <p:cNvPicPr>
            <a:picLocks noChangeAspect="true"/>
          </p:cNvPicPr>
          <p:nvPr/>
        </p:nvPicPr>
        <p:blipFill>
          <a:blip r:embed="rId4"/>
          <a:srcRect l="0" t="2198" r="0" b="2198"/>
          <a:stretch>
            <a:fillRect/>
          </a:stretch>
        </p:blipFill>
        <p:spPr>
          <a:xfrm flipH="false" flipV="false" rot="0">
            <a:off x="2263221" y="1374839"/>
            <a:ext cx="14007959" cy="7987012"/>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585772">
            <a:off x="15817470" y="3260101"/>
            <a:ext cx="907419" cy="1404130"/>
          </a:xfrm>
          <a:prstGeom prst="rect">
            <a:avLst/>
          </a:prstGeom>
        </p:spPr>
      </p:pic>
      <p:sp>
        <p:nvSpPr>
          <p:cNvPr name="TextBox 8" id="8"/>
          <p:cNvSpPr txBox="true"/>
          <p:nvPr/>
        </p:nvSpPr>
        <p:spPr>
          <a:xfrm rot="0">
            <a:off x="15246492" y="2806469"/>
            <a:ext cx="2680097" cy="589915"/>
          </a:xfrm>
          <a:prstGeom prst="rect">
            <a:avLst/>
          </a:prstGeom>
        </p:spPr>
        <p:txBody>
          <a:bodyPr anchor="t" rtlCol="false" tIns="0" lIns="0" bIns="0" rIns="0">
            <a:spAutoFit/>
          </a:bodyPr>
          <a:lstStyle/>
          <a:p>
            <a:pPr algn="ctr">
              <a:lnSpc>
                <a:spcPts val="4759"/>
              </a:lnSpc>
            </a:pPr>
            <a:r>
              <a:rPr lang="en-US" sz="3399">
                <a:solidFill>
                  <a:srgbClr val="000000"/>
                </a:solidFill>
                <a:latin typeface="Marykate"/>
              </a:rPr>
              <a:t>4) book your place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677836">
            <a:off x="669439" y="861522"/>
            <a:ext cx="17485373" cy="8563956"/>
            <a:chOff x="0" y="0"/>
            <a:chExt cx="23313831" cy="11418608"/>
          </a:xfrm>
        </p:grpSpPr>
        <p:pic>
          <p:nvPicPr>
            <p:cNvPr name="Picture 4" id="4"/>
            <p:cNvPicPr>
              <a:picLocks noChangeAspect="true"/>
            </p:cNvPicPr>
            <p:nvPr/>
          </p:nvPicPr>
          <p:blipFill>
            <a:blip r:embed="rId3">
              <a:alphaModFix amt="57000"/>
            </a:blip>
            <a:srcRect l="0" t="6115" r="3279" b="0"/>
            <a:stretch>
              <a:fillRect/>
            </a:stretch>
          </p:blipFill>
          <p:spPr>
            <a:xfrm flipH="false" flipV="false" rot="-2572215">
              <a:off x="-143309" y="1502747"/>
              <a:ext cx="5027097" cy="1552368"/>
            </a:xfrm>
            <a:prstGeom prst="rect">
              <a:avLst/>
            </a:prstGeom>
          </p:spPr>
        </p:pic>
        <p:pic>
          <p:nvPicPr>
            <p:cNvPr name="Picture 5" id="5"/>
            <p:cNvPicPr>
              <a:picLocks noChangeAspect="true"/>
            </p:cNvPicPr>
            <p:nvPr/>
          </p:nvPicPr>
          <p:blipFill>
            <a:blip r:embed="rId3">
              <a:alphaModFix amt="57000"/>
            </a:blip>
            <a:srcRect l="0" t="6115" r="3279" b="0"/>
            <a:stretch>
              <a:fillRect/>
            </a:stretch>
          </p:blipFill>
          <p:spPr>
            <a:xfrm flipH="false" flipV="false" rot="-2572215">
              <a:off x="18430043" y="8363492"/>
              <a:ext cx="5027097" cy="1552368"/>
            </a:xfrm>
            <a:prstGeom prst="rect">
              <a:avLst/>
            </a:prstGeom>
          </p:spPr>
        </p:pic>
      </p:grpSp>
      <p:pic>
        <p:nvPicPr>
          <p:cNvPr name="Picture 6" id="6"/>
          <p:cNvPicPr>
            <a:picLocks noChangeAspect="true"/>
          </p:cNvPicPr>
          <p:nvPr/>
        </p:nvPicPr>
        <p:blipFill>
          <a:blip r:embed="rId4"/>
          <a:srcRect l="0" t="1007" r="0" b="1007"/>
          <a:stretch>
            <a:fillRect/>
          </a:stretch>
        </p:blipFill>
        <p:spPr>
          <a:xfrm flipH="false" flipV="false" rot="0">
            <a:off x="3040278" y="968943"/>
            <a:ext cx="12207445" cy="8349115"/>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4920592">
            <a:off x="11710086" y="5069452"/>
            <a:ext cx="4729916" cy="2184361"/>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1344057" y="-2329655"/>
            <a:ext cx="15599886" cy="13147528"/>
            <a:chOff x="0" y="0"/>
            <a:chExt cx="20799848" cy="17530038"/>
          </a:xfrm>
        </p:grpSpPr>
        <p:pic>
          <p:nvPicPr>
            <p:cNvPr name="Picture 4" id="4"/>
            <p:cNvPicPr>
              <a:picLocks noChangeAspect="true"/>
            </p:cNvPicPr>
            <p:nvPr/>
          </p:nvPicPr>
          <p:blipFill>
            <a:blip r:embed="rId3"/>
            <a:srcRect l="0" t="552" r="44203" b="33677"/>
            <a:stretch>
              <a:fillRect/>
            </a:stretch>
          </p:blipFill>
          <p:spPr>
            <a:xfrm flipH="false" flipV="false" rot="0">
              <a:off x="0" y="0"/>
              <a:ext cx="20799848" cy="17530038"/>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3953514">
              <a:off x="18557603" y="3533912"/>
              <a:ext cx="1747303" cy="1645642"/>
            </a:xfrm>
            <a:prstGeom prst="rect">
              <a:avLst/>
            </a:prstGeom>
          </p:spPr>
        </p:pic>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6151530" y="8251771"/>
            <a:ext cx="1584825" cy="2013057"/>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789606" y="3648633"/>
            <a:ext cx="4137367" cy="4114800"/>
          </a:xfrm>
          <a:prstGeom prst="rect">
            <a:avLst/>
          </a:prstGeom>
        </p:spPr>
      </p:pic>
      <p:sp>
        <p:nvSpPr>
          <p:cNvPr name="TextBox 8" id="8"/>
          <p:cNvSpPr txBox="true"/>
          <p:nvPr/>
        </p:nvSpPr>
        <p:spPr>
          <a:xfrm rot="0">
            <a:off x="4693693" y="876300"/>
            <a:ext cx="8382446" cy="1212846"/>
          </a:xfrm>
          <a:prstGeom prst="rect">
            <a:avLst/>
          </a:prstGeom>
        </p:spPr>
        <p:txBody>
          <a:bodyPr anchor="t" rtlCol="false" tIns="0" lIns="0" bIns="0" rIns="0">
            <a:spAutoFit/>
          </a:bodyPr>
          <a:lstStyle/>
          <a:p>
            <a:pPr>
              <a:lnSpc>
                <a:spcPts val="9800"/>
              </a:lnSpc>
              <a:spcBef>
                <a:spcPct val="0"/>
              </a:spcBef>
            </a:pPr>
            <a:r>
              <a:rPr lang="en-US" sz="7000">
                <a:solidFill>
                  <a:srgbClr val="000000"/>
                </a:solidFill>
                <a:latin typeface="Marykate"/>
              </a:rPr>
              <a:t>Packages we used in python</a:t>
            </a:r>
          </a:p>
        </p:txBody>
      </p:sp>
      <p:sp>
        <p:nvSpPr>
          <p:cNvPr name="TextBox 9" id="9"/>
          <p:cNvSpPr txBox="true"/>
          <p:nvPr/>
        </p:nvSpPr>
        <p:spPr>
          <a:xfrm rot="0">
            <a:off x="6249618" y="2423689"/>
            <a:ext cx="10170029" cy="6834611"/>
          </a:xfrm>
          <a:prstGeom prst="rect">
            <a:avLst/>
          </a:prstGeom>
        </p:spPr>
        <p:txBody>
          <a:bodyPr anchor="t" rtlCol="false" tIns="0" lIns="0" bIns="0" rIns="0">
            <a:spAutoFit/>
          </a:bodyPr>
          <a:lstStyle/>
          <a:p>
            <a:pPr marL="927469" indent="-463735" lvl="1">
              <a:lnSpc>
                <a:spcPts val="6014"/>
              </a:lnSpc>
              <a:buFont typeface="Arial"/>
              <a:buChar char="•"/>
            </a:pPr>
            <a:r>
              <a:rPr lang="en-US" sz="4295">
                <a:solidFill>
                  <a:srgbClr val="000000"/>
                </a:solidFill>
                <a:latin typeface="Biryani Regular"/>
              </a:rPr>
              <a:t>tkinter </a:t>
            </a:r>
          </a:p>
          <a:p>
            <a:pPr>
              <a:lnSpc>
                <a:spcPts val="6014"/>
              </a:lnSpc>
            </a:pPr>
            <a:r>
              <a:rPr lang="en-US" sz="4295">
                <a:solidFill>
                  <a:srgbClr val="000000"/>
                </a:solidFill>
                <a:latin typeface="Biryani Regular"/>
              </a:rPr>
              <a:t>                 for GUI</a:t>
            </a:r>
          </a:p>
          <a:p>
            <a:pPr marL="927469" indent="-463735" lvl="1">
              <a:lnSpc>
                <a:spcPts val="6014"/>
              </a:lnSpc>
              <a:buFont typeface="Arial"/>
              <a:buChar char="•"/>
            </a:pPr>
            <a:r>
              <a:rPr lang="en-US" sz="4295">
                <a:solidFill>
                  <a:srgbClr val="000000"/>
                </a:solidFill>
                <a:latin typeface="Biryani Regular"/>
              </a:rPr>
              <a:t>tkintermapview</a:t>
            </a:r>
          </a:p>
          <a:p>
            <a:pPr>
              <a:lnSpc>
                <a:spcPts val="6014"/>
              </a:lnSpc>
            </a:pPr>
            <a:r>
              <a:rPr lang="en-US" sz="4295">
                <a:solidFill>
                  <a:srgbClr val="000000"/>
                </a:solidFill>
                <a:latin typeface="Biryani Regular"/>
              </a:rPr>
              <a:t>                  for viewing map</a:t>
            </a:r>
          </a:p>
          <a:p>
            <a:pPr marL="927469" indent="-463735" lvl="1">
              <a:lnSpc>
                <a:spcPts val="6014"/>
              </a:lnSpc>
              <a:buFont typeface="Arial"/>
              <a:buChar char="•"/>
            </a:pPr>
            <a:r>
              <a:rPr lang="en-US" sz="4295">
                <a:solidFill>
                  <a:srgbClr val="000000"/>
                </a:solidFill>
                <a:latin typeface="Biryani Regular"/>
              </a:rPr>
              <a:t>pandas </a:t>
            </a:r>
          </a:p>
          <a:p>
            <a:pPr>
              <a:lnSpc>
                <a:spcPts val="6014"/>
              </a:lnSpc>
            </a:pPr>
            <a:r>
              <a:rPr lang="en-US" sz="4295">
                <a:solidFill>
                  <a:srgbClr val="000000"/>
                </a:solidFill>
                <a:latin typeface="Biryani Regular"/>
              </a:rPr>
              <a:t>                for opening a csv file that                            stores location and its coordinates</a:t>
            </a:r>
          </a:p>
          <a:p>
            <a:pPr marL="927469" indent="-463735" lvl="1">
              <a:lnSpc>
                <a:spcPts val="6014"/>
              </a:lnSpc>
              <a:buFont typeface="Arial"/>
              <a:buChar char="•"/>
            </a:pPr>
            <a:r>
              <a:rPr lang="en-US" sz="4295">
                <a:solidFill>
                  <a:srgbClr val="000000"/>
                </a:solidFill>
                <a:latin typeface="Biryani Regular"/>
              </a:rPr>
              <a:t>random </a:t>
            </a:r>
          </a:p>
          <a:p>
            <a:pPr>
              <a:lnSpc>
                <a:spcPts val="6014"/>
              </a:lnSpc>
            </a:pPr>
            <a:r>
              <a:rPr lang="en-US" sz="4295">
                <a:solidFill>
                  <a:srgbClr val="000000"/>
                </a:solidFill>
                <a:latin typeface="Biryani Regular"/>
              </a:rPr>
              <a:t>                for generating random number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a:off x="0" y="0"/>
            <a:ext cx="18288000" cy="10287000"/>
          </a:xfrm>
          <a:prstGeom prst="rect">
            <a:avLst/>
          </a:prstGeom>
        </p:spPr>
      </p:pic>
      <p:grpSp>
        <p:nvGrpSpPr>
          <p:cNvPr name="Group 3" id="3"/>
          <p:cNvGrpSpPr/>
          <p:nvPr/>
        </p:nvGrpSpPr>
        <p:grpSpPr>
          <a:xfrm rot="0">
            <a:off x="11398976" y="2981573"/>
            <a:ext cx="5671195" cy="6703233"/>
            <a:chOff x="0" y="0"/>
            <a:chExt cx="7561594" cy="8937643"/>
          </a:xfrm>
        </p:grpSpPr>
        <p:pic>
          <p:nvPicPr>
            <p:cNvPr name="Picture 4" id="4"/>
            <p:cNvPicPr>
              <a:picLocks noChangeAspect="true"/>
            </p:cNvPicPr>
            <p:nvPr/>
          </p:nvPicPr>
          <p:blipFill>
            <a:blip r:embed="rId3"/>
            <a:srcRect l="0" t="27671" r="42600" b="11644"/>
            <a:stretch>
              <a:fillRect/>
            </a:stretch>
          </p:blipFill>
          <p:spPr>
            <a:xfrm flipH="false" flipV="false" rot="-5400000">
              <a:off x="-103297" y="1484387"/>
              <a:ext cx="7743821" cy="6252723"/>
            </a:xfrm>
            <a:prstGeom prst="rect">
              <a:avLst/>
            </a:prstGeom>
          </p:spPr>
        </p:pic>
        <p:pic>
          <p:nvPicPr>
            <p:cNvPr name="Picture 5" id="5"/>
            <p:cNvPicPr>
              <a:picLocks noChangeAspect="true"/>
            </p:cNvPicPr>
            <p:nvPr/>
          </p:nvPicPr>
          <p:blipFill>
            <a:blip r:embed="rId4">
              <a:alphaModFix amt="57000"/>
            </a:blip>
            <a:srcRect l="0" t="6115" r="27885" b="24686"/>
            <a:stretch>
              <a:fillRect/>
            </a:stretch>
          </p:blipFill>
          <p:spPr>
            <a:xfrm flipH="false" flipV="false" rot="-2458770">
              <a:off x="-55433" y="717760"/>
              <a:ext cx="2470844" cy="754250"/>
            </a:xfrm>
            <a:prstGeom prst="rect">
              <a:avLst/>
            </a:prstGeom>
          </p:spPr>
        </p:pic>
        <p:pic>
          <p:nvPicPr>
            <p:cNvPr name="Picture 6" id="6"/>
            <p:cNvPicPr>
              <a:picLocks noChangeAspect="true"/>
            </p:cNvPicPr>
            <p:nvPr/>
          </p:nvPicPr>
          <p:blipFill>
            <a:blip r:embed="rId4">
              <a:alphaModFix amt="57000"/>
            </a:blip>
            <a:srcRect l="37620" t="29580" r="15003" b="0"/>
            <a:stretch>
              <a:fillRect/>
            </a:stretch>
          </p:blipFill>
          <p:spPr>
            <a:xfrm flipH="false" flipV="false" rot="-2458770">
              <a:off x="6269066" y="8007772"/>
              <a:ext cx="1251818" cy="591935"/>
            </a:xfrm>
            <a:prstGeom prst="rect">
              <a:avLst/>
            </a:prstGeom>
          </p:spPr>
        </p:pic>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692368" y="1844716"/>
            <a:ext cx="918025" cy="2576913"/>
          </a:xfrm>
          <a:prstGeom prst="rect">
            <a:avLst/>
          </a:prstGeom>
        </p:spPr>
      </p:pic>
      <p:grpSp>
        <p:nvGrpSpPr>
          <p:cNvPr name="Group 8" id="8"/>
          <p:cNvGrpSpPr/>
          <p:nvPr/>
        </p:nvGrpSpPr>
        <p:grpSpPr>
          <a:xfrm rot="0">
            <a:off x="6309027" y="2981573"/>
            <a:ext cx="5671195" cy="6703233"/>
            <a:chOff x="0" y="0"/>
            <a:chExt cx="7561594" cy="8937643"/>
          </a:xfrm>
        </p:grpSpPr>
        <p:pic>
          <p:nvPicPr>
            <p:cNvPr name="Picture 9" id="9"/>
            <p:cNvPicPr>
              <a:picLocks noChangeAspect="true"/>
            </p:cNvPicPr>
            <p:nvPr/>
          </p:nvPicPr>
          <p:blipFill>
            <a:blip r:embed="rId3"/>
            <a:srcRect l="0" t="27671" r="42600" b="11644"/>
            <a:stretch>
              <a:fillRect/>
            </a:stretch>
          </p:blipFill>
          <p:spPr>
            <a:xfrm flipH="false" flipV="false" rot="-5400000">
              <a:off x="-103297" y="1484387"/>
              <a:ext cx="7743821" cy="6252723"/>
            </a:xfrm>
            <a:prstGeom prst="rect">
              <a:avLst/>
            </a:prstGeom>
          </p:spPr>
        </p:pic>
        <p:pic>
          <p:nvPicPr>
            <p:cNvPr name="Picture 10" id="10"/>
            <p:cNvPicPr>
              <a:picLocks noChangeAspect="true"/>
            </p:cNvPicPr>
            <p:nvPr/>
          </p:nvPicPr>
          <p:blipFill>
            <a:blip r:embed="rId4">
              <a:alphaModFix amt="57000"/>
            </a:blip>
            <a:srcRect l="0" t="6115" r="27885" b="24686"/>
            <a:stretch>
              <a:fillRect/>
            </a:stretch>
          </p:blipFill>
          <p:spPr>
            <a:xfrm flipH="false" flipV="false" rot="-2458770">
              <a:off x="-55433" y="717760"/>
              <a:ext cx="2470844" cy="754250"/>
            </a:xfrm>
            <a:prstGeom prst="rect">
              <a:avLst/>
            </a:prstGeom>
          </p:spPr>
        </p:pic>
        <p:pic>
          <p:nvPicPr>
            <p:cNvPr name="Picture 11" id="11"/>
            <p:cNvPicPr>
              <a:picLocks noChangeAspect="true"/>
            </p:cNvPicPr>
            <p:nvPr/>
          </p:nvPicPr>
          <p:blipFill>
            <a:blip r:embed="rId4">
              <a:alphaModFix amt="57000"/>
            </a:blip>
            <a:srcRect l="37620" t="29580" r="15003" b="0"/>
            <a:stretch>
              <a:fillRect/>
            </a:stretch>
          </p:blipFill>
          <p:spPr>
            <a:xfrm flipH="false" flipV="false" rot="-2458770">
              <a:off x="6269066" y="8007772"/>
              <a:ext cx="1251818" cy="591935"/>
            </a:xfrm>
            <a:prstGeom prst="rect">
              <a:avLst/>
            </a:prstGeom>
          </p:spPr>
        </p:pic>
      </p:grpSp>
      <p:grpSp>
        <p:nvGrpSpPr>
          <p:cNvPr name="Group 12" id="12"/>
          <p:cNvGrpSpPr/>
          <p:nvPr/>
        </p:nvGrpSpPr>
        <p:grpSpPr>
          <a:xfrm rot="0">
            <a:off x="1217828" y="2981573"/>
            <a:ext cx="5671195" cy="6703233"/>
            <a:chOff x="0" y="0"/>
            <a:chExt cx="7561594" cy="8937643"/>
          </a:xfrm>
        </p:grpSpPr>
        <p:pic>
          <p:nvPicPr>
            <p:cNvPr name="Picture 13" id="13"/>
            <p:cNvPicPr>
              <a:picLocks noChangeAspect="true"/>
            </p:cNvPicPr>
            <p:nvPr/>
          </p:nvPicPr>
          <p:blipFill>
            <a:blip r:embed="rId3"/>
            <a:srcRect l="0" t="27671" r="42600" b="11644"/>
            <a:stretch>
              <a:fillRect/>
            </a:stretch>
          </p:blipFill>
          <p:spPr>
            <a:xfrm flipH="false" flipV="false" rot="-5400000">
              <a:off x="-103297" y="1484387"/>
              <a:ext cx="7743821" cy="6252723"/>
            </a:xfrm>
            <a:prstGeom prst="rect">
              <a:avLst/>
            </a:prstGeom>
          </p:spPr>
        </p:pic>
        <p:pic>
          <p:nvPicPr>
            <p:cNvPr name="Picture 14" id="14"/>
            <p:cNvPicPr>
              <a:picLocks noChangeAspect="true"/>
            </p:cNvPicPr>
            <p:nvPr/>
          </p:nvPicPr>
          <p:blipFill>
            <a:blip r:embed="rId4">
              <a:alphaModFix amt="57000"/>
            </a:blip>
            <a:srcRect l="0" t="6115" r="27885" b="24686"/>
            <a:stretch>
              <a:fillRect/>
            </a:stretch>
          </p:blipFill>
          <p:spPr>
            <a:xfrm flipH="false" flipV="false" rot="-2458770">
              <a:off x="-55433" y="717760"/>
              <a:ext cx="2470844" cy="754250"/>
            </a:xfrm>
            <a:prstGeom prst="rect">
              <a:avLst/>
            </a:prstGeom>
          </p:spPr>
        </p:pic>
        <p:pic>
          <p:nvPicPr>
            <p:cNvPr name="Picture 15" id="15"/>
            <p:cNvPicPr>
              <a:picLocks noChangeAspect="true"/>
            </p:cNvPicPr>
            <p:nvPr/>
          </p:nvPicPr>
          <p:blipFill>
            <a:blip r:embed="rId4">
              <a:alphaModFix amt="57000"/>
            </a:blip>
            <a:srcRect l="37620" t="29580" r="15003" b="0"/>
            <a:stretch>
              <a:fillRect/>
            </a:stretch>
          </p:blipFill>
          <p:spPr>
            <a:xfrm flipH="false" flipV="false" rot="-2458770">
              <a:off x="6269066" y="8007772"/>
              <a:ext cx="1251818" cy="591935"/>
            </a:xfrm>
            <a:prstGeom prst="rect">
              <a:avLst/>
            </a:prstGeom>
          </p:spPr>
        </p:pic>
      </p:grpSp>
      <p:pic>
        <p:nvPicPr>
          <p:cNvPr name="Picture 16" id="1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658254" y="9161738"/>
            <a:ext cx="3904279" cy="2250523"/>
          </a:xfrm>
          <a:prstGeom prst="rect">
            <a:avLst/>
          </a:prstGeom>
        </p:spPr>
      </p:pic>
      <p:sp>
        <p:nvSpPr>
          <p:cNvPr name="TextBox 17" id="17"/>
          <p:cNvSpPr txBox="true"/>
          <p:nvPr/>
        </p:nvSpPr>
        <p:spPr>
          <a:xfrm rot="0">
            <a:off x="3397271" y="-200025"/>
            <a:ext cx="11556128" cy="3366135"/>
          </a:xfrm>
          <a:prstGeom prst="rect">
            <a:avLst/>
          </a:prstGeom>
        </p:spPr>
        <p:txBody>
          <a:bodyPr anchor="t" rtlCol="false" tIns="0" lIns="0" bIns="0" rIns="0">
            <a:spAutoFit/>
          </a:bodyPr>
          <a:lstStyle/>
          <a:p>
            <a:pPr algn="ctr" marL="0" indent="0" lvl="0">
              <a:lnSpc>
                <a:spcPts val="13439"/>
              </a:lnSpc>
              <a:spcBef>
                <a:spcPct val="0"/>
              </a:spcBef>
            </a:pPr>
            <a:r>
              <a:rPr lang="en-US" sz="9600">
                <a:solidFill>
                  <a:srgbClr val="000000"/>
                </a:solidFill>
                <a:latin typeface="Marykate"/>
              </a:rPr>
              <a:t>DATA STRUCTURES AND ALGORITHMS USED</a:t>
            </a:r>
          </a:p>
        </p:txBody>
      </p:sp>
      <p:sp>
        <p:nvSpPr>
          <p:cNvPr name="TextBox 18" id="18"/>
          <p:cNvSpPr txBox="true"/>
          <p:nvPr/>
        </p:nvSpPr>
        <p:spPr>
          <a:xfrm rot="0">
            <a:off x="11980222" y="3949970"/>
            <a:ext cx="4981770" cy="880256"/>
          </a:xfrm>
          <a:prstGeom prst="rect">
            <a:avLst/>
          </a:prstGeom>
        </p:spPr>
        <p:txBody>
          <a:bodyPr anchor="t" rtlCol="false" tIns="0" lIns="0" bIns="0" rIns="0">
            <a:spAutoFit/>
          </a:bodyPr>
          <a:lstStyle/>
          <a:p>
            <a:pPr>
              <a:lnSpc>
                <a:spcPts val="7131"/>
              </a:lnSpc>
              <a:spcBef>
                <a:spcPct val="0"/>
              </a:spcBef>
            </a:pPr>
            <a:r>
              <a:rPr lang="en-US" sz="5094">
                <a:solidFill>
                  <a:srgbClr val="000000"/>
                </a:solidFill>
                <a:latin typeface="Advent Pro Bold"/>
              </a:rPr>
              <a:t>Sorting Algorithm</a:t>
            </a:r>
          </a:p>
        </p:txBody>
      </p:sp>
      <p:sp>
        <p:nvSpPr>
          <p:cNvPr name="TextBox 19" id="19"/>
          <p:cNvSpPr txBox="true"/>
          <p:nvPr/>
        </p:nvSpPr>
        <p:spPr>
          <a:xfrm rot="0">
            <a:off x="2189162" y="3898733"/>
            <a:ext cx="4406526" cy="931493"/>
          </a:xfrm>
          <a:prstGeom prst="rect">
            <a:avLst/>
          </a:prstGeom>
        </p:spPr>
        <p:txBody>
          <a:bodyPr anchor="t" rtlCol="false" tIns="0" lIns="0" bIns="0" rIns="0">
            <a:spAutoFit/>
          </a:bodyPr>
          <a:lstStyle/>
          <a:p>
            <a:pPr>
              <a:lnSpc>
                <a:spcPts val="7551"/>
              </a:lnSpc>
              <a:spcBef>
                <a:spcPct val="0"/>
              </a:spcBef>
            </a:pPr>
            <a:r>
              <a:rPr lang="en-US" sz="5394">
                <a:solidFill>
                  <a:srgbClr val="000000"/>
                </a:solidFill>
                <a:latin typeface="Advent Pro Bold"/>
              </a:rPr>
              <a:t>Arrays</a:t>
            </a:r>
          </a:p>
        </p:txBody>
      </p:sp>
      <p:sp>
        <p:nvSpPr>
          <p:cNvPr name="TextBox 20" id="20"/>
          <p:cNvSpPr txBox="true"/>
          <p:nvPr/>
        </p:nvSpPr>
        <p:spPr>
          <a:xfrm rot="0">
            <a:off x="7236865" y="3898733"/>
            <a:ext cx="3876940" cy="931493"/>
          </a:xfrm>
          <a:prstGeom prst="rect">
            <a:avLst/>
          </a:prstGeom>
        </p:spPr>
        <p:txBody>
          <a:bodyPr anchor="t" rtlCol="false" tIns="0" lIns="0" bIns="0" rIns="0">
            <a:spAutoFit/>
          </a:bodyPr>
          <a:lstStyle/>
          <a:p>
            <a:pPr>
              <a:lnSpc>
                <a:spcPts val="7551"/>
              </a:lnSpc>
              <a:spcBef>
                <a:spcPct val="0"/>
              </a:spcBef>
            </a:pPr>
            <a:r>
              <a:rPr lang="en-US" sz="5394">
                <a:solidFill>
                  <a:srgbClr val="000000"/>
                </a:solidFill>
                <a:latin typeface="Advent Pro Bold"/>
              </a:rPr>
              <a:t>Queues</a:t>
            </a:r>
          </a:p>
        </p:txBody>
      </p:sp>
      <p:sp>
        <p:nvSpPr>
          <p:cNvPr name="TextBox 21" id="21"/>
          <p:cNvSpPr txBox="true"/>
          <p:nvPr/>
        </p:nvSpPr>
        <p:spPr>
          <a:xfrm rot="0">
            <a:off x="2189162" y="5086350"/>
            <a:ext cx="3882927" cy="3798643"/>
          </a:xfrm>
          <a:prstGeom prst="rect">
            <a:avLst/>
          </a:prstGeom>
        </p:spPr>
        <p:txBody>
          <a:bodyPr anchor="t" rtlCol="false" tIns="0" lIns="0" bIns="0" rIns="0">
            <a:spAutoFit/>
          </a:bodyPr>
          <a:lstStyle/>
          <a:p>
            <a:pPr>
              <a:lnSpc>
                <a:spcPts val="3775"/>
              </a:lnSpc>
            </a:pPr>
            <a:r>
              <a:rPr lang="en-US" sz="2697">
                <a:solidFill>
                  <a:srgbClr val="000000"/>
                </a:solidFill>
                <a:latin typeface="Biryani Bold"/>
              </a:rPr>
              <a:t>Since python does not have not have built-in support for arrays, we used python lists as arrays.</a:t>
            </a:r>
          </a:p>
          <a:p>
            <a:pPr>
              <a:lnSpc>
                <a:spcPts val="3775"/>
              </a:lnSpc>
            </a:pPr>
          </a:p>
          <a:p>
            <a:pPr>
              <a:lnSpc>
                <a:spcPts val="3775"/>
              </a:lnSpc>
              <a:spcBef>
                <a:spcPct val="0"/>
              </a:spcBef>
            </a:pPr>
            <a:r>
              <a:rPr lang="en-US" sz="2697">
                <a:solidFill>
                  <a:srgbClr val="000000"/>
                </a:solidFill>
                <a:latin typeface="Biryani Bold"/>
              </a:rPr>
              <a:t>We store all the eateries in the array.</a:t>
            </a:r>
          </a:p>
        </p:txBody>
      </p:sp>
      <p:sp>
        <p:nvSpPr>
          <p:cNvPr name="TextBox 22" id="22"/>
          <p:cNvSpPr txBox="true"/>
          <p:nvPr/>
        </p:nvSpPr>
        <p:spPr>
          <a:xfrm rot="0">
            <a:off x="12218347" y="5086350"/>
            <a:ext cx="3882927" cy="3322393"/>
          </a:xfrm>
          <a:prstGeom prst="rect">
            <a:avLst/>
          </a:prstGeom>
        </p:spPr>
        <p:txBody>
          <a:bodyPr anchor="t" rtlCol="false" tIns="0" lIns="0" bIns="0" rIns="0">
            <a:spAutoFit/>
          </a:bodyPr>
          <a:lstStyle/>
          <a:p>
            <a:pPr>
              <a:lnSpc>
                <a:spcPts val="3775"/>
              </a:lnSpc>
              <a:spcBef>
                <a:spcPct val="0"/>
              </a:spcBef>
            </a:pPr>
            <a:r>
              <a:rPr lang="en-US" sz="2697">
                <a:solidFill>
                  <a:srgbClr val="000000"/>
                </a:solidFill>
                <a:latin typeface="Biryani Bold"/>
              </a:rPr>
              <a:t>To sort the eateries on the basis of distance from the user' s location ,we used quick sort for various reasons we'll be explaining soon.</a:t>
            </a:r>
          </a:p>
        </p:txBody>
      </p:sp>
      <p:sp>
        <p:nvSpPr>
          <p:cNvPr name="TextBox 23" id="23"/>
          <p:cNvSpPr txBox="true"/>
          <p:nvPr/>
        </p:nvSpPr>
        <p:spPr>
          <a:xfrm rot="0">
            <a:off x="7203161" y="5086350"/>
            <a:ext cx="3882927" cy="2846143"/>
          </a:xfrm>
          <a:prstGeom prst="rect">
            <a:avLst/>
          </a:prstGeom>
        </p:spPr>
        <p:txBody>
          <a:bodyPr anchor="t" rtlCol="false" tIns="0" lIns="0" bIns="0" rIns="0">
            <a:spAutoFit/>
          </a:bodyPr>
          <a:lstStyle/>
          <a:p>
            <a:pPr>
              <a:lnSpc>
                <a:spcPts val="3775"/>
              </a:lnSpc>
            </a:pPr>
            <a:r>
              <a:rPr lang="en-US" sz="2697">
                <a:solidFill>
                  <a:srgbClr val="000000"/>
                </a:solidFill>
                <a:latin typeface="Biryani Bold"/>
              </a:rPr>
              <a:t>We use queues to store the number of seats in each places.</a:t>
            </a:r>
          </a:p>
          <a:p>
            <a:pPr>
              <a:lnSpc>
                <a:spcPts val="3775"/>
              </a:lnSpc>
            </a:pPr>
          </a:p>
          <a:p>
            <a:pPr>
              <a:lnSpc>
                <a:spcPts val="3775"/>
              </a:lnSpc>
              <a:spcBef>
                <a:spcPct val="0"/>
              </a:spcBef>
            </a:pPr>
            <a:r>
              <a:rPr lang="en-US" sz="2697">
                <a:solidFill>
                  <a:srgbClr val="000000"/>
                </a:solidFill>
                <a:latin typeface="Biryani Bold"/>
              </a:rPr>
              <a:t>So we set each eatery's  seats to 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DAFSkFTYcYM</dc:identifier>
  <dcterms:modified xsi:type="dcterms:W3CDTF">2011-08-01T06:04:30Z</dcterms:modified>
  <cp:revision>1</cp:revision>
  <dc:title>Brown Doodle Company profile Presentation</dc:title>
</cp:coreProperties>
</file>